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104"/>
  </p:notesMasterIdLst>
  <p:sldIdLst>
    <p:sldId id="272" r:id="rId5"/>
    <p:sldId id="260" r:id="rId6"/>
    <p:sldId id="261" r:id="rId7"/>
    <p:sldId id="270" r:id="rId8"/>
    <p:sldId id="262" r:id="rId9"/>
    <p:sldId id="265" r:id="rId10"/>
    <p:sldId id="257" r:id="rId11"/>
    <p:sldId id="277" r:id="rId12"/>
    <p:sldId id="276" r:id="rId13"/>
    <p:sldId id="278" r:id="rId14"/>
    <p:sldId id="279" r:id="rId15"/>
    <p:sldId id="280" r:id="rId16"/>
    <p:sldId id="281" r:id="rId17"/>
    <p:sldId id="282" r:id="rId18"/>
    <p:sldId id="283" r:id="rId19"/>
    <p:sldId id="284" r:id="rId20"/>
    <p:sldId id="285" r:id="rId21"/>
    <p:sldId id="286" r:id="rId22"/>
    <p:sldId id="287" r:id="rId23"/>
    <p:sldId id="365" r:id="rId24"/>
    <p:sldId id="366" r:id="rId25"/>
    <p:sldId id="288" r:id="rId26"/>
    <p:sldId id="289" r:id="rId27"/>
    <p:sldId id="367" r:id="rId28"/>
    <p:sldId id="290" r:id="rId29"/>
    <p:sldId id="291" r:id="rId30"/>
    <p:sldId id="292" r:id="rId31"/>
    <p:sldId id="293" r:id="rId32"/>
    <p:sldId id="294" r:id="rId33"/>
    <p:sldId id="296" r:id="rId34"/>
    <p:sldId id="295" r:id="rId35"/>
    <p:sldId id="297" r:id="rId36"/>
    <p:sldId id="298" r:id="rId37"/>
    <p:sldId id="299" r:id="rId38"/>
    <p:sldId id="300" r:id="rId39"/>
    <p:sldId id="301" r:id="rId40"/>
    <p:sldId id="302" r:id="rId41"/>
    <p:sldId id="303" r:id="rId42"/>
    <p:sldId id="304" r:id="rId43"/>
    <p:sldId id="305" r:id="rId44"/>
    <p:sldId id="306" r:id="rId45"/>
    <p:sldId id="307" r:id="rId46"/>
    <p:sldId id="308" r:id="rId47"/>
    <p:sldId id="309" r:id="rId48"/>
    <p:sldId id="310" r:id="rId49"/>
    <p:sldId id="311" r:id="rId50"/>
    <p:sldId id="312" r:id="rId51"/>
    <p:sldId id="313" r:id="rId52"/>
    <p:sldId id="314" r:id="rId53"/>
    <p:sldId id="315" r:id="rId54"/>
    <p:sldId id="317" r:id="rId55"/>
    <p:sldId id="316" r:id="rId56"/>
    <p:sldId id="318" r:id="rId57"/>
    <p:sldId id="319" r:id="rId58"/>
    <p:sldId id="320" r:id="rId59"/>
    <p:sldId id="321" r:id="rId60"/>
    <p:sldId id="322" r:id="rId61"/>
    <p:sldId id="323" r:id="rId62"/>
    <p:sldId id="324" r:id="rId63"/>
    <p:sldId id="325" r:id="rId64"/>
    <p:sldId id="326" r:id="rId65"/>
    <p:sldId id="327" r:id="rId66"/>
    <p:sldId id="328" r:id="rId67"/>
    <p:sldId id="330" r:id="rId68"/>
    <p:sldId id="331" r:id="rId69"/>
    <p:sldId id="332" r:id="rId70"/>
    <p:sldId id="333" r:id="rId71"/>
    <p:sldId id="334" r:id="rId72"/>
    <p:sldId id="335" r:id="rId73"/>
    <p:sldId id="336" r:id="rId74"/>
    <p:sldId id="337" r:id="rId75"/>
    <p:sldId id="338" r:id="rId76"/>
    <p:sldId id="339" r:id="rId77"/>
    <p:sldId id="340" r:id="rId78"/>
    <p:sldId id="341" r:id="rId79"/>
    <p:sldId id="329" r:id="rId80"/>
    <p:sldId id="342" r:id="rId81"/>
    <p:sldId id="343" r:id="rId82"/>
    <p:sldId id="344" r:id="rId83"/>
    <p:sldId id="345" r:id="rId84"/>
    <p:sldId id="346" r:id="rId85"/>
    <p:sldId id="347" r:id="rId86"/>
    <p:sldId id="348" r:id="rId87"/>
    <p:sldId id="349" r:id="rId88"/>
    <p:sldId id="350" r:id="rId89"/>
    <p:sldId id="351" r:id="rId90"/>
    <p:sldId id="352" r:id="rId91"/>
    <p:sldId id="353" r:id="rId92"/>
    <p:sldId id="354" r:id="rId93"/>
    <p:sldId id="355" r:id="rId94"/>
    <p:sldId id="357" r:id="rId95"/>
    <p:sldId id="356" r:id="rId96"/>
    <p:sldId id="359" r:id="rId97"/>
    <p:sldId id="360" r:id="rId98"/>
    <p:sldId id="361" r:id="rId99"/>
    <p:sldId id="362" r:id="rId100"/>
    <p:sldId id="363" r:id="rId101"/>
    <p:sldId id="364" r:id="rId102"/>
    <p:sldId id="275" r:id="rId103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105"/>
      <p:bold r:id="rId106"/>
      <p:italic r:id="rId107"/>
      <p:boldItalic r:id="rId10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000000"/>
          </p15:clr>
        </p15:guide>
        <p15:guide id="2" pos="2880">
          <p15:clr>
            <a:srgbClr val="000000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113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7ED791E-4BE2-B622-2122-73D3B44F7A16}" v="2" dt="2022-06-14T05:21:28.29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>
        <p:scale>
          <a:sx n="150" d="100"/>
          <a:sy n="150" d="100"/>
        </p:scale>
        <p:origin x="474" y="-132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117" Type="http://schemas.openxmlformats.org/officeDocument/2006/relationships/tableStyles" Target="tableStyles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schemas.openxmlformats.org/officeDocument/2006/relationships/slide" Target="slides/slide80.xml"/><Relationship Id="rId89" Type="http://schemas.openxmlformats.org/officeDocument/2006/relationships/slide" Target="slides/slide85.xml"/><Relationship Id="rId16" Type="http://schemas.openxmlformats.org/officeDocument/2006/relationships/slide" Target="slides/slide12.xml"/><Relationship Id="rId107" Type="http://schemas.openxmlformats.org/officeDocument/2006/relationships/font" Target="fonts/font3.fntdata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slide" Target="slides/slide70.xml"/><Relationship Id="rId79" Type="http://schemas.openxmlformats.org/officeDocument/2006/relationships/slide" Target="slides/slide75.xml"/><Relationship Id="rId102" Type="http://schemas.openxmlformats.org/officeDocument/2006/relationships/slide" Target="slides/slide98.xml"/><Relationship Id="rId5" Type="http://schemas.openxmlformats.org/officeDocument/2006/relationships/slide" Target="slides/slide1.xml"/><Relationship Id="rId90" Type="http://schemas.openxmlformats.org/officeDocument/2006/relationships/slide" Target="slides/slide86.xml"/><Relationship Id="rId95" Type="http://schemas.openxmlformats.org/officeDocument/2006/relationships/slide" Target="slides/slide91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113" Type="http://customschemas.google.com/relationships/presentationmetadata" Target="metadata"/><Relationship Id="rId118" Type="http://schemas.microsoft.com/office/2015/10/relationships/revisionInfo" Target="revisionInfo.xml"/><Relationship Id="rId80" Type="http://schemas.openxmlformats.org/officeDocument/2006/relationships/slide" Target="slides/slide76.xml"/><Relationship Id="rId85" Type="http://schemas.openxmlformats.org/officeDocument/2006/relationships/slide" Target="slides/slide81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59" Type="http://schemas.openxmlformats.org/officeDocument/2006/relationships/slide" Target="slides/slide55.xml"/><Relationship Id="rId103" Type="http://schemas.openxmlformats.org/officeDocument/2006/relationships/slide" Target="slides/slide99.xml"/><Relationship Id="rId108" Type="http://schemas.openxmlformats.org/officeDocument/2006/relationships/font" Target="fonts/font4.fntdata"/><Relationship Id="rId54" Type="http://schemas.openxmlformats.org/officeDocument/2006/relationships/slide" Target="slides/slide50.xml"/><Relationship Id="rId70" Type="http://schemas.openxmlformats.org/officeDocument/2006/relationships/slide" Target="slides/slide66.xml"/><Relationship Id="rId75" Type="http://schemas.openxmlformats.org/officeDocument/2006/relationships/slide" Target="slides/slide71.xml"/><Relationship Id="rId91" Type="http://schemas.openxmlformats.org/officeDocument/2006/relationships/slide" Target="slides/slide87.xml"/><Relationship Id="rId96" Type="http://schemas.openxmlformats.org/officeDocument/2006/relationships/slide" Target="slides/slide92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6" Type="http://schemas.openxmlformats.org/officeDocument/2006/relationships/font" Target="fonts/font2.fntdata"/><Relationship Id="rId114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slide" Target="slides/slide69.xml"/><Relationship Id="rId78" Type="http://schemas.openxmlformats.org/officeDocument/2006/relationships/slide" Target="slides/slide74.xml"/><Relationship Id="rId81" Type="http://schemas.openxmlformats.org/officeDocument/2006/relationships/slide" Target="slides/slide77.xml"/><Relationship Id="rId86" Type="http://schemas.openxmlformats.org/officeDocument/2006/relationships/slide" Target="slides/slide82.xml"/><Relationship Id="rId94" Type="http://schemas.openxmlformats.org/officeDocument/2006/relationships/slide" Target="slides/slide90.xml"/><Relationship Id="rId99" Type="http://schemas.openxmlformats.org/officeDocument/2006/relationships/slide" Target="slides/slide95.xml"/><Relationship Id="rId101" Type="http://schemas.openxmlformats.org/officeDocument/2006/relationships/slide" Target="slides/slide9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slide" Target="slides/slide72.xml"/><Relationship Id="rId97" Type="http://schemas.openxmlformats.org/officeDocument/2006/relationships/slide" Target="slides/slide93.xml"/><Relationship Id="rId10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92" Type="http://schemas.openxmlformats.org/officeDocument/2006/relationships/slide" Target="slides/slide88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slide" Target="slides/slide83.xml"/><Relationship Id="rId115" Type="http://schemas.openxmlformats.org/officeDocument/2006/relationships/viewProps" Target="viewProps.xml"/><Relationship Id="rId61" Type="http://schemas.openxmlformats.org/officeDocument/2006/relationships/slide" Target="slides/slide57.xml"/><Relationship Id="rId82" Type="http://schemas.openxmlformats.org/officeDocument/2006/relationships/slide" Target="slides/slide78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56" Type="http://schemas.openxmlformats.org/officeDocument/2006/relationships/slide" Target="slides/slide52.xml"/><Relationship Id="rId77" Type="http://schemas.openxmlformats.org/officeDocument/2006/relationships/slide" Target="slides/slide73.xml"/><Relationship Id="rId100" Type="http://schemas.openxmlformats.org/officeDocument/2006/relationships/slide" Target="slides/slide96.xml"/><Relationship Id="rId105" Type="http://schemas.openxmlformats.org/officeDocument/2006/relationships/font" Target="fonts/font1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93" Type="http://schemas.openxmlformats.org/officeDocument/2006/relationships/slide" Target="slides/slide89.xml"/><Relationship Id="rId98" Type="http://schemas.openxmlformats.org/officeDocument/2006/relationships/slide" Target="slides/slide94.xml"/><Relationship Id="rId3" Type="http://schemas.openxmlformats.org/officeDocument/2006/relationships/customXml" Target="../customXml/item3.xml"/><Relationship Id="rId25" Type="http://schemas.openxmlformats.org/officeDocument/2006/relationships/slide" Target="slides/slide21.xml"/><Relationship Id="rId46" Type="http://schemas.openxmlformats.org/officeDocument/2006/relationships/slide" Target="slides/slide42.xml"/><Relationship Id="rId67" Type="http://schemas.openxmlformats.org/officeDocument/2006/relationships/slide" Target="slides/slide63.xml"/><Relationship Id="rId116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62" Type="http://schemas.openxmlformats.org/officeDocument/2006/relationships/slide" Target="slides/slide58.xml"/><Relationship Id="rId83" Type="http://schemas.openxmlformats.org/officeDocument/2006/relationships/slide" Target="slides/slide79.xml"/><Relationship Id="rId88" Type="http://schemas.openxmlformats.org/officeDocument/2006/relationships/slide" Target="slides/slide8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6800457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469394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01597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754780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610754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5875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5086559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3428014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6655108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54786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954497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763923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0051571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90430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40699074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2681247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2581841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0982379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0705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111352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3070616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9954691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845894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9738155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5058473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145033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6995414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23165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2538994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1516764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56011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5593892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88407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613727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93775117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563088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9054957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9870865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9984584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1828464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78213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1182228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94359920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16006412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8037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5303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1062023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9413911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1635468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5479578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7618762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15388782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43455640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5727583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4046854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771141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1286477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9361806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369677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972953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1196310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25462244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66279914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2717055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21732654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48635385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5900878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003708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708114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6093532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166919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7791181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756714874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0140741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462144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76526306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0583057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460809748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217494913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6315083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1396568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84413172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86382976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19019593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036944747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8862902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8882659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421179439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32778936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116e76ef74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116e76ef74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40866969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116d3f5ae16_1_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36" name="Google Shape;236;g116d3f5ae16_1_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67708963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jpe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jpeg"/><Relationship Id="rId3" Type="http://schemas.openxmlformats.org/officeDocument/2006/relationships/image" Target="../media/image14.png"/><Relationship Id="rId7" Type="http://schemas.openxmlformats.org/officeDocument/2006/relationships/image" Target="../media/image18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7.jpeg"/><Relationship Id="rId5" Type="http://schemas.openxmlformats.org/officeDocument/2006/relationships/image" Target="../media/image16.jpeg"/><Relationship Id="rId4" Type="http://schemas.openxmlformats.org/officeDocument/2006/relationships/image" Target="../media/image15.jpeg"/><Relationship Id="rId9" Type="http://schemas.openxmlformats.org/officeDocument/2006/relationships/image" Target="../media/image20.jpe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7" Type="http://schemas.openxmlformats.org/officeDocument/2006/relationships/image" Target="../media/image29.jpe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jpeg"/><Relationship Id="rId5" Type="http://schemas.openxmlformats.org/officeDocument/2006/relationships/image" Target="../media/image27.jpeg"/><Relationship Id="rId4" Type="http://schemas.openxmlformats.org/officeDocument/2006/relationships/image" Target="../media/image26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2.jpeg"/><Relationship Id="rId5" Type="http://schemas.openxmlformats.org/officeDocument/2006/relationships/image" Target="../media/image31.jpeg"/><Relationship Id="rId4" Type="http://schemas.openxmlformats.org/officeDocument/2006/relationships/image" Target="../media/image6.jpe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image" Target="../media/image35.jpe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7.jpeg"/><Relationship Id="rId7" Type="http://schemas.openxmlformats.org/officeDocument/2006/relationships/image" Target="../media/image3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jpeg"/><Relationship Id="rId5" Type="http://schemas.openxmlformats.org/officeDocument/2006/relationships/image" Target="../media/image39.jpeg"/><Relationship Id="rId10" Type="http://schemas.openxmlformats.org/officeDocument/2006/relationships/image" Target="../media/image43.png"/><Relationship Id="rId4" Type="http://schemas.openxmlformats.org/officeDocument/2006/relationships/image" Target="../media/image38.jpeg"/><Relationship Id="rId9" Type="http://schemas.openxmlformats.org/officeDocument/2006/relationships/image" Target="../media/image4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jpe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56.jpe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10" Type="http://schemas.openxmlformats.org/officeDocument/2006/relationships/image" Target="../media/image62.png"/><Relationship Id="rId4" Type="http://schemas.openxmlformats.org/officeDocument/2006/relationships/image" Target="../media/image52.png"/><Relationship Id="rId9" Type="http://schemas.openxmlformats.org/officeDocument/2006/relationships/image" Target="../media/image6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jpeg"/><Relationship Id="rId5" Type="http://schemas.openxmlformats.org/officeDocument/2006/relationships/image" Target="../media/image55.jpeg"/><Relationship Id="rId4" Type="http://schemas.openxmlformats.org/officeDocument/2006/relationships/image" Target="../media/image5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9.png"/><Relationship Id="rId5" Type="http://schemas.openxmlformats.org/officeDocument/2006/relationships/image" Target="../media/image58.png"/><Relationship Id="rId4" Type="http://schemas.openxmlformats.org/officeDocument/2006/relationships/image" Target="../media/image57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6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8.png"/><Relationship Id="rId3" Type="http://schemas.openxmlformats.org/officeDocument/2006/relationships/image" Target="../media/image52.png"/><Relationship Id="rId7" Type="http://schemas.openxmlformats.org/officeDocument/2006/relationships/image" Target="../media/image5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10" Type="http://schemas.openxmlformats.org/officeDocument/2006/relationships/image" Target="../media/image60.png"/><Relationship Id="rId4" Type="http://schemas.openxmlformats.org/officeDocument/2006/relationships/image" Target="../media/image53.png"/><Relationship Id="rId9" Type="http://schemas.openxmlformats.org/officeDocument/2006/relationships/image" Target="../media/image59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67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1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2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4.jpeg"/><Relationship Id="rId5" Type="http://schemas.openxmlformats.org/officeDocument/2006/relationships/image" Target="../media/image73.jpeg"/><Relationship Id="rId4" Type="http://schemas.openxmlformats.org/officeDocument/2006/relationships/image" Target="../media/image55.jpe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7.jpeg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78.png"/><Relationship Id="rId7" Type="http://schemas.openxmlformats.org/officeDocument/2006/relationships/image" Target="../media/image8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jpeg"/><Relationship Id="rId5" Type="http://schemas.openxmlformats.org/officeDocument/2006/relationships/image" Target="../media/image80.png"/><Relationship Id="rId10" Type="http://schemas.openxmlformats.org/officeDocument/2006/relationships/image" Target="../media/image85.jpeg"/><Relationship Id="rId4" Type="http://schemas.openxmlformats.org/officeDocument/2006/relationships/image" Target="../media/image79.png"/><Relationship Id="rId9" Type="http://schemas.openxmlformats.org/officeDocument/2006/relationships/image" Target="../media/image8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5.jpeg"/><Relationship Id="rId4" Type="http://schemas.openxmlformats.org/officeDocument/2006/relationships/image" Target="../media/image80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3.png"/><Relationship Id="rId5" Type="http://schemas.openxmlformats.org/officeDocument/2006/relationships/image" Target="../media/image55.jpeg"/><Relationship Id="rId4" Type="http://schemas.openxmlformats.org/officeDocument/2006/relationships/image" Target="../media/image54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7.jpe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7" Type="http://schemas.openxmlformats.org/officeDocument/2006/relationships/image" Target="../media/image8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5.jpeg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5.jpe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5.jpe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4.png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0.pn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5.jpe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jpeg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8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1.png"/><Relationship Id="rId3" Type="http://schemas.openxmlformats.org/officeDocument/2006/relationships/image" Target="../media/image54.png"/><Relationship Id="rId7" Type="http://schemas.openxmlformats.org/officeDocument/2006/relationships/image" Target="../media/image100.jpe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9.png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eg"/></Relationships>
</file>

<file path=ppt/slides/_rels/slide9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png"/><Relationship Id="rId3" Type="http://schemas.openxmlformats.org/officeDocument/2006/relationships/image" Target="../media/image98.png"/><Relationship Id="rId7" Type="http://schemas.openxmlformats.org/officeDocument/2006/relationships/image" Target="../media/image59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2.png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11" Type="http://schemas.openxmlformats.org/officeDocument/2006/relationships/image" Target="../media/image103.png"/><Relationship Id="rId5" Type="http://schemas.openxmlformats.org/officeDocument/2006/relationships/image" Target="../media/image52.png"/><Relationship Id="rId10" Type="http://schemas.openxmlformats.org/officeDocument/2006/relationships/image" Target="../media/image102.png"/><Relationship Id="rId4" Type="http://schemas.openxmlformats.org/officeDocument/2006/relationships/image" Target="../media/image98.png"/><Relationship Id="rId9" Type="http://schemas.openxmlformats.org/officeDocument/2006/relationships/image" Target="../media/image60.png"/></Relationships>
</file>

<file path=ppt/slides/_rels/slide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pn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image" Target="../media/image52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60.png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10a057ae1a2_0_175"/>
          <p:cNvSpPr txBox="1"/>
          <p:nvPr/>
        </p:nvSpPr>
        <p:spPr>
          <a:xfrm>
            <a:off x="438625" y="1644855"/>
            <a:ext cx="7737600" cy="17034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SzPts val="3200"/>
              <a:buNone/>
              <a:defRPr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pt-BR" sz="4400" dirty="0">
                <a:sym typeface="Century Gothic"/>
              </a:rPr>
              <a:t>Entendendo comunicação </a:t>
            </a:r>
            <a:r>
              <a:rPr lang="pt-BR" sz="4400" dirty="0" err="1">
                <a:sym typeface="Century Gothic"/>
              </a:rPr>
              <a:t>Client</a:t>
            </a:r>
            <a:r>
              <a:rPr lang="pt-BR" sz="4400" dirty="0">
                <a:sym typeface="Century Gothic"/>
              </a:rPr>
              <a:t> x Server</a:t>
            </a:r>
            <a:endParaRPr sz="4400" dirty="0">
              <a:sym typeface="Century Gothic"/>
            </a:endParaRPr>
          </a:p>
        </p:txBody>
      </p:sp>
      <p:pic>
        <p:nvPicPr>
          <p:cNvPr id="260" name="Google Shape;260;g10a057ae1a2_0_17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10a057ae1a2_0_175"/>
          <p:cNvSpPr txBox="1"/>
          <p:nvPr/>
        </p:nvSpPr>
        <p:spPr>
          <a:xfrm>
            <a:off x="438625" y="88625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HTML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54520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2a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(1959 a 1965)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098" name="Picture 2" descr="Computer - Second Generation">
            <a:extLst>
              <a:ext uri="{FF2B5EF4-FFF2-40B4-BE49-F238E27FC236}">
                <a16:creationId xmlns:a16="http://schemas.microsoft.com/office/drawing/2014/main" id="{83734029-1881-4CA8-5892-C57918F885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2412502"/>
            <a:ext cx="3091330" cy="24885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Transistor computer - Wikipedia">
            <a:extLst>
              <a:ext uri="{FF2B5EF4-FFF2-40B4-BE49-F238E27FC236}">
                <a16:creationId xmlns:a16="http://schemas.microsoft.com/office/drawing/2014/main" id="{FA9129E3-51C5-6176-84A0-E01CE1D289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2169" y="1391483"/>
            <a:ext cx="2849713" cy="3717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818" name="Picture 2" descr="2ª Geração – Histórico e Evolução dos computadores">
            <a:extLst>
              <a:ext uri="{FF2B5EF4-FFF2-40B4-BE49-F238E27FC236}">
                <a16:creationId xmlns:a16="http://schemas.microsoft.com/office/drawing/2014/main" id="{18D5AA14-A407-17C9-74B4-2C3C34266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1391483"/>
            <a:ext cx="1684713" cy="991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5B303CC1-8E77-C604-5EBF-E35C94FCF635}"/>
              </a:ext>
            </a:extLst>
          </p:cNvPr>
          <p:cNvSpPr txBox="1"/>
          <p:nvPr/>
        </p:nvSpPr>
        <p:spPr>
          <a:xfrm>
            <a:off x="1970477" y="1636537"/>
            <a:ext cx="19961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Transistores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3019237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545203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3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(1965 a 1970)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5122" name="Picture 2" descr="Flip Flop Jk | MercadoLivre 📦">
            <a:extLst>
              <a:ext uri="{FF2B5EF4-FFF2-40B4-BE49-F238E27FC236}">
                <a16:creationId xmlns:a16="http://schemas.microsoft.com/office/drawing/2014/main" id="{810215E8-A047-242A-46A4-A4DCDF03B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186" y="1797656"/>
            <a:ext cx="1712509" cy="1396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0685351D-7440-2E5C-C301-2B34E030CA39}"/>
              </a:ext>
            </a:extLst>
          </p:cNvPr>
          <p:cNvSpPr txBox="1"/>
          <p:nvPr/>
        </p:nvSpPr>
        <p:spPr>
          <a:xfrm>
            <a:off x="350370" y="3235624"/>
            <a:ext cx="19961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Circuito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integrado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0764A160-E409-BA9E-6D6A-459A601E1CA3}"/>
              </a:ext>
            </a:extLst>
          </p:cNvPr>
          <p:cNvSpPr txBox="1"/>
          <p:nvPr/>
        </p:nvSpPr>
        <p:spPr>
          <a:xfrm>
            <a:off x="350370" y="3964982"/>
            <a:ext cx="2802011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Transistor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Capacitores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Resistores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4" name="Picture 4" descr="Third Generation - History Of Computers">
            <a:extLst>
              <a:ext uri="{FF2B5EF4-FFF2-40B4-BE49-F238E27FC236}">
                <a16:creationId xmlns:a16="http://schemas.microsoft.com/office/drawing/2014/main" id="{50D69A3C-CFCF-4BB2-DB1D-E3882A00FA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10603" y="1460474"/>
            <a:ext cx="2515022" cy="16766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6" name="Picture 6">
            <a:extLst>
              <a:ext uri="{FF2B5EF4-FFF2-40B4-BE49-F238E27FC236}">
                <a16:creationId xmlns:a16="http://schemas.microsoft.com/office/drawing/2014/main" id="{0E240450-2C02-4C66-2670-0FF6FECD71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48025" y="3364689"/>
            <a:ext cx="2920253" cy="15878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569562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569176"/>
            <a:ext cx="627169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4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(a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partir</a:t>
            </a: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1971)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E94DC4A8-6C4D-C2B7-9761-63109D71E3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78729" y="1529067"/>
            <a:ext cx="1901104" cy="1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2" name="Picture 8" descr="The First Mouse - Apple Mouse for Lisa (1983) | ICONIC Antiques">
            <a:extLst>
              <a:ext uri="{FF2B5EF4-FFF2-40B4-BE49-F238E27FC236}">
                <a16:creationId xmlns:a16="http://schemas.microsoft.com/office/drawing/2014/main" id="{FB246D47-5417-8325-DC62-804C615E02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43911" y="1637077"/>
            <a:ext cx="1767049" cy="13252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MOUSE GAMER REGRADON INQUISITOR 2, 7200 DPI, 6 BOTÕES - M716A">
            <a:extLst>
              <a:ext uri="{FF2B5EF4-FFF2-40B4-BE49-F238E27FC236}">
                <a16:creationId xmlns:a16="http://schemas.microsoft.com/office/drawing/2014/main" id="{D224E45B-1620-0E0E-1D0B-D5DEAF8E58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75319" y="3478238"/>
            <a:ext cx="1437301" cy="14373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6" name="Picture 12" descr="Notebook gamer 2 em 1 Asus Flow X16 tem tela mini LED de 165Hz">
            <a:extLst>
              <a:ext uri="{FF2B5EF4-FFF2-40B4-BE49-F238E27FC236}">
                <a16:creationId xmlns:a16="http://schemas.microsoft.com/office/drawing/2014/main" id="{1AF6B219-5580-AB99-5149-D0F8C0877F0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7777" y="3478238"/>
            <a:ext cx="1767542" cy="127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Fourth &amp; Fifth Generation - ComputerHisto">
            <a:extLst>
              <a:ext uri="{FF2B5EF4-FFF2-40B4-BE49-F238E27FC236}">
                <a16:creationId xmlns:a16="http://schemas.microsoft.com/office/drawing/2014/main" id="{D6B5DF1C-AC30-33DF-CE1B-5F8D7655A9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182" y="1665262"/>
            <a:ext cx="1767542" cy="11744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0" name="Picture 16" descr="Pc Gamer Fácil Intel Core I5 3a Geração, 8GB, Geforce GTX 1050 4GB, HD  500GB, Fonte 500w | KaBuM!">
            <a:extLst>
              <a:ext uri="{FF2B5EF4-FFF2-40B4-BE49-F238E27FC236}">
                <a16:creationId xmlns:a16="http://schemas.microsoft.com/office/drawing/2014/main" id="{9FEA7D0E-D02F-8B00-1DBC-95A8091776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82620" y="3319730"/>
            <a:ext cx="1516764" cy="1516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62" name="Picture 18" descr="Celular top de linha, intermediário e básico: qual a diferença?">
            <a:extLst>
              <a:ext uri="{FF2B5EF4-FFF2-40B4-BE49-F238E27FC236}">
                <a16:creationId xmlns:a16="http://schemas.microsoft.com/office/drawing/2014/main" id="{277BD3C6-1B0F-5D19-F819-496E7EA2663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9384" y="3606136"/>
            <a:ext cx="1721223" cy="968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128211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350370" y="622964"/>
            <a:ext cx="6271696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5a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7170" name="Picture 2" descr="AI Impact on Software Testing Practices | EuroSTAR Huddle">
            <a:extLst>
              <a:ext uri="{FF2B5EF4-FFF2-40B4-BE49-F238E27FC236}">
                <a16:creationId xmlns:a16="http://schemas.microsoft.com/office/drawing/2014/main" id="{4CB1C880-595F-C464-1FFD-C52ABA3B8A4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9934" y="1523769"/>
            <a:ext cx="3349590" cy="1486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Como os computadores quânticos podem mudar o mundo que conhecemos - Revista  Galileu | Ciência">
            <a:extLst>
              <a:ext uri="{FF2B5EF4-FFF2-40B4-BE49-F238E27FC236}">
                <a16:creationId xmlns:a16="http://schemas.microsoft.com/office/drawing/2014/main" id="{DDB73027-6D5F-7D5E-C257-0311C689DA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2020" y="1045214"/>
            <a:ext cx="2882713" cy="19214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 descr="Criptomoedas: muito além das oscilações - Rede Gazeta de Comunicação">
            <a:extLst>
              <a:ext uri="{FF2B5EF4-FFF2-40B4-BE49-F238E27FC236}">
                <a16:creationId xmlns:a16="http://schemas.microsoft.com/office/drawing/2014/main" id="{0398BA62-3A5B-847F-586A-6E88FFA0CF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4709" y="3191578"/>
            <a:ext cx="1843929" cy="1229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 descr="Cases de empresas que já começaram a investir no metaverso">
            <a:extLst>
              <a:ext uri="{FF2B5EF4-FFF2-40B4-BE49-F238E27FC236}">
                <a16:creationId xmlns:a16="http://schemas.microsoft.com/office/drawing/2014/main" id="{829EA15D-951B-E960-0DCF-4726B218A6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73442" y="3191578"/>
            <a:ext cx="2770263" cy="15582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927806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Surgimento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nova era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História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Web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como surgiu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4795323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8194" name="Picture 2" descr="Telégrafo - Descoberta, funcionamento e utilização">
            <a:extLst>
              <a:ext uri="{FF2B5EF4-FFF2-40B4-BE49-F238E27FC236}">
                <a16:creationId xmlns:a16="http://schemas.microsoft.com/office/drawing/2014/main" id="{96ACD194-7C89-8AC0-E0DE-52F73468BB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5880" y="1698520"/>
            <a:ext cx="2713317" cy="15262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9B7C1AAD-F4B1-0561-66B7-BDBFDC68EC58}"/>
              </a:ext>
            </a:extLst>
          </p:cNvPr>
          <p:cNvSpPr txBox="1"/>
          <p:nvPr/>
        </p:nvSpPr>
        <p:spPr>
          <a:xfrm>
            <a:off x="417052" y="3228991"/>
            <a:ext cx="1519453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Telégrafo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6" name="Picture 4" descr="O telégrafo, a invenção que deu início à era da informação | Blog oficial  da Kaspersky">
            <a:extLst>
              <a:ext uri="{FF2B5EF4-FFF2-40B4-BE49-F238E27FC236}">
                <a16:creationId xmlns:a16="http://schemas.microsoft.com/office/drawing/2014/main" id="{C1767772-6BC2-CA35-B889-37E54B80A3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9885" y="2973960"/>
            <a:ext cx="1909997" cy="1296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 descr="1858: First transatlantic telegraph cable completed, took 3 years - lasted  3 weeks">
            <a:extLst>
              <a:ext uri="{FF2B5EF4-FFF2-40B4-BE49-F238E27FC236}">
                <a16:creationId xmlns:a16="http://schemas.microsoft.com/office/drawing/2014/main" id="{A50E9F82-0236-CA04-E286-A936DA57B8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7676" y="948617"/>
            <a:ext cx="3255588" cy="1824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68;p3">
            <a:extLst>
              <a:ext uri="{FF2B5EF4-FFF2-40B4-BE49-F238E27FC236}">
                <a16:creationId xmlns:a16="http://schemas.microsoft.com/office/drawing/2014/main" id="{E5533153-4BE5-AD2C-935A-B646CA423B2F}"/>
              </a:ext>
            </a:extLst>
          </p:cNvPr>
          <p:cNvSpPr txBox="1"/>
          <p:nvPr/>
        </p:nvSpPr>
        <p:spPr>
          <a:xfrm>
            <a:off x="4750568" y="2723159"/>
            <a:ext cx="1519453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1958</a:t>
            </a:r>
          </a:p>
        </p:txBody>
      </p:sp>
      <p:pic>
        <p:nvPicPr>
          <p:cNvPr id="8200" name="Picture 8" descr="Tiffany's Transatlantic Cable Souvenir | National Museum of American History">
            <a:extLst>
              <a:ext uri="{FF2B5EF4-FFF2-40B4-BE49-F238E27FC236}">
                <a16:creationId xmlns:a16="http://schemas.microsoft.com/office/drawing/2014/main" id="{04610085-93F0-9DEB-8D61-041E4739DE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8017" y="1243670"/>
            <a:ext cx="1434521" cy="216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Compre I Love You Morse Code Dainty Beaded Bracelet com Presente de Joias  de Mensagem Secreta barato — frete grátis, avaliações reais com fotos — Joom">
            <a:extLst>
              <a:ext uri="{FF2B5EF4-FFF2-40B4-BE49-F238E27FC236}">
                <a16:creationId xmlns:a16="http://schemas.microsoft.com/office/drawing/2014/main" id="{DB112C27-36F5-BF13-7BDA-89C5C69203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3258" y="3218704"/>
            <a:ext cx="1727947" cy="17279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9078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6CDC979C-FAC1-4F7D-5037-FD35AF306658}"/>
              </a:ext>
            </a:extLst>
          </p:cNvPr>
          <p:cNvSpPr txBox="1"/>
          <p:nvPr/>
        </p:nvSpPr>
        <p:spPr>
          <a:xfrm>
            <a:off x="296029" y="862309"/>
            <a:ext cx="41818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Década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1950 – Guerra Fria</a:t>
            </a:r>
          </a:p>
        </p:txBody>
      </p:sp>
      <p:pic>
        <p:nvPicPr>
          <p:cNvPr id="9218" name="Picture 2" descr="Conflitos da Guerra Fria - Resumo, fases, principais combates, fim">
            <a:extLst>
              <a:ext uri="{FF2B5EF4-FFF2-40B4-BE49-F238E27FC236}">
                <a16:creationId xmlns:a16="http://schemas.microsoft.com/office/drawing/2014/main" id="{5FA326D8-3327-DCA9-4504-A9CC54853A2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9247" y="1462328"/>
            <a:ext cx="2919753" cy="194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 descr="Eniac - História e funcionamento do primeiro computador do mundo">
            <a:extLst>
              <a:ext uri="{FF2B5EF4-FFF2-40B4-BE49-F238E27FC236}">
                <a16:creationId xmlns:a16="http://schemas.microsoft.com/office/drawing/2014/main" id="{660A8CCA-0A3A-71E3-EFF4-81A98BE273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937964"/>
            <a:ext cx="2639177" cy="20296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Corrida espacial - O que foi, contexto, Guerra Fria, acontecimentos">
            <a:extLst>
              <a:ext uri="{FF2B5EF4-FFF2-40B4-BE49-F238E27FC236}">
                <a16:creationId xmlns:a16="http://schemas.microsoft.com/office/drawing/2014/main" id="{38A1A5A0-C341-805D-E800-9EE8AB5731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4" y="3188538"/>
            <a:ext cx="2246000" cy="1684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2" name="Picture 6" descr="Defense Advanced Research Projects Agency – Wikipédia, a enciclopédia livre">
            <a:extLst>
              <a:ext uri="{FF2B5EF4-FFF2-40B4-BE49-F238E27FC236}">
                <a16:creationId xmlns:a16="http://schemas.microsoft.com/office/drawing/2014/main" id="{01164EEC-65F4-7F08-78C4-5E4D591583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33147" y="3408829"/>
            <a:ext cx="1954082" cy="1001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168;p3">
            <a:extLst>
              <a:ext uri="{FF2B5EF4-FFF2-40B4-BE49-F238E27FC236}">
                <a16:creationId xmlns:a16="http://schemas.microsoft.com/office/drawing/2014/main" id="{BDCA5541-2636-89B4-FF64-4E3823F16E42}"/>
              </a:ext>
            </a:extLst>
          </p:cNvPr>
          <p:cNvSpPr txBox="1"/>
          <p:nvPr/>
        </p:nvSpPr>
        <p:spPr>
          <a:xfrm>
            <a:off x="3516747" y="4374193"/>
            <a:ext cx="358688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Defense Advanced Research Projects Agency</a:t>
            </a:r>
          </a:p>
        </p:txBody>
      </p:sp>
      <p:pic>
        <p:nvPicPr>
          <p:cNvPr id="19" name="Picture 2">
            <a:extLst>
              <a:ext uri="{FF2B5EF4-FFF2-40B4-BE49-F238E27FC236}">
                <a16:creationId xmlns:a16="http://schemas.microsoft.com/office/drawing/2014/main" id="{3E38AD39-2517-3A98-E45D-4C393534F9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26869" y="763892"/>
            <a:ext cx="2467602" cy="17312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9392372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6CDC979C-FAC1-4F7D-5037-FD35AF306658}"/>
              </a:ext>
            </a:extLst>
          </p:cNvPr>
          <p:cNvSpPr txBox="1"/>
          <p:nvPr/>
        </p:nvSpPr>
        <p:spPr>
          <a:xfrm>
            <a:off x="296029" y="862309"/>
            <a:ext cx="4181842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plantada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44" name="Picture 4" descr="MicroHost on Twitter: &quot;&quot;Cloud computing is believed to have been invented  by Joseph Carl Robnett Licklider in the 1960s with his work on ARPANET to  connect people and data from anywhere at">
            <a:extLst>
              <a:ext uri="{FF2B5EF4-FFF2-40B4-BE49-F238E27FC236}">
                <a16:creationId xmlns:a16="http://schemas.microsoft.com/office/drawing/2014/main" id="{0D0DE51D-2E14-30E0-9DC1-F1C99756A7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5077" y="1462328"/>
            <a:ext cx="4458448" cy="2507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68;p3">
            <a:extLst>
              <a:ext uri="{FF2B5EF4-FFF2-40B4-BE49-F238E27FC236}">
                <a16:creationId xmlns:a16="http://schemas.microsoft.com/office/drawing/2014/main" id="{D16E87C9-986F-DAB6-CA83-81989068281D}"/>
              </a:ext>
            </a:extLst>
          </p:cNvPr>
          <p:cNvSpPr txBox="1"/>
          <p:nvPr/>
        </p:nvSpPr>
        <p:spPr>
          <a:xfrm>
            <a:off x="5107614" y="1363911"/>
            <a:ext cx="344917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Teorizou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rede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onde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poderiam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dela.</a:t>
            </a:r>
          </a:p>
        </p:txBody>
      </p:sp>
      <p:sp>
        <p:nvSpPr>
          <p:cNvPr id="16" name="Google Shape;168;p3">
            <a:extLst>
              <a:ext uri="{FF2B5EF4-FFF2-40B4-BE49-F238E27FC236}">
                <a16:creationId xmlns:a16="http://schemas.microsoft.com/office/drawing/2014/main" id="{BD554716-0B9B-D4B9-AD55-AC61880D14F1}"/>
              </a:ext>
            </a:extLst>
          </p:cNvPr>
          <p:cNvSpPr txBox="1"/>
          <p:nvPr/>
        </p:nvSpPr>
        <p:spPr>
          <a:xfrm>
            <a:off x="5107614" y="2801211"/>
            <a:ext cx="3449170" cy="76174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Desde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muita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coisa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aconteceu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23907040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4EEA6FE-AF3D-7F67-0F55-5E39D137E56A}"/>
              </a:ext>
            </a:extLst>
          </p:cNvPr>
          <p:cNvSpPr txBox="1"/>
          <p:nvPr/>
        </p:nvSpPr>
        <p:spPr>
          <a:xfrm>
            <a:off x="350370" y="1041182"/>
            <a:ext cx="8153372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pacotes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enviados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a um e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permitia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múltiplos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destinos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Estudos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nós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intersecção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informações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funcionando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“checkpoints”. Podemos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dizer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é o “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avô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roteadores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pic>
        <p:nvPicPr>
          <p:cNvPr id="11266" name="Picture 2" descr="MiniCurso: Sociedade em Rede">
            <a:extLst>
              <a:ext uri="{FF2B5EF4-FFF2-40B4-BE49-F238E27FC236}">
                <a16:creationId xmlns:a16="http://schemas.microsoft.com/office/drawing/2014/main" id="{7230AD4F-FD8C-8BD3-9383-5CFA29B2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25756" y="2683098"/>
            <a:ext cx="3488392" cy="20667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7761038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4EEA6FE-AF3D-7F67-0F55-5E39D137E56A}"/>
              </a:ext>
            </a:extLst>
          </p:cNvPr>
          <p:cNvSpPr txBox="1"/>
          <p:nvPr/>
        </p:nvSpPr>
        <p:spPr>
          <a:xfrm>
            <a:off x="262963" y="967232"/>
            <a:ext cx="5039287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conexão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estabelecida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foi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feita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29/10/1969</a:t>
            </a:r>
          </a:p>
        </p:txBody>
      </p:sp>
      <p:pic>
        <p:nvPicPr>
          <p:cNvPr id="11266" name="Picture 2" descr="MiniCurso: Sociedade em Rede">
            <a:extLst>
              <a:ext uri="{FF2B5EF4-FFF2-40B4-BE49-F238E27FC236}">
                <a16:creationId xmlns:a16="http://schemas.microsoft.com/office/drawing/2014/main" id="{7230AD4F-FD8C-8BD3-9383-5CFA29B2AE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12540" y="1077199"/>
            <a:ext cx="2465267" cy="14605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0" name="Picture 2" descr="UCLA - Universidade dos Sonhos! - Avaliações de viajantes - University of  California, Los Angeles (UCLA) - Tripadvisor">
            <a:extLst>
              <a:ext uri="{FF2B5EF4-FFF2-40B4-BE49-F238E27FC236}">
                <a16:creationId xmlns:a16="http://schemas.microsoft.com/office/drawing/2014/main" id="{A9D583B1-F5F4-1692-BEF0-143F4B20673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628" y="1972279"/>
            <a:ext cx="1644000" cy="12315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5F470720-5A68-A935-03A4-82B0E5F495C9}"/>
              </a:ext>
            </a:extLst>
          </p:cNvPr>
          <p:cNvSpPr txBox="1"/>
          <p:nvPr/>
        </p:nvSpPr>
        <p:spPr>
          <a:xfrm>
            <a:off x="262963" y="3520629"/>
            <a:ext cx="204992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UCLA</a:t>
            </a:r>
            <a:b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University of California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2292" name="Picture 4" descr="SRI (Stanford Research Institute) - ~1961 | Menlo Park Planning | Flickr">
            <a:extLst>
              <a:ext uri="{FF2B5EF4-FFF2-40B4-BE49-F238E27FC236}">
                <a16:creationId xmlns:a16="http://schemas.microsoft.com/office/drawing/2014/main" id="{EE9A2772-46EF-CB6A-E295-CAF5922429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59682" y="1961512"/>
            <a:ext cx="1926837" cy="12976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54D7C401-0EC5-C4E2-3F9B-74B27297063E}"/>
              </a:ext>
            </a:extLst>
          </p:cNvPr>
          <p:cNvSpPr txBox="1"/>
          <p:nvPr/>
        </p:nvSpPr>
        <p:spPr>
          <a:xfrm>
            <a:off x="3036191" y="3518638"/>
            <a:ext cx="337381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SRI</a:t>
            </a:r>
            <a:b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Stanford Research Institute</a:t>
            </a:r>
          </a:p>
        </p:txBody>
      </p: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3FADF24-4BDF-3509-472F-D02942DCA875}"/>
              </a:ext>
            </a:extLst>
          </p:cNvPr>
          <p:cNvCxnSpPr/>
          <p:nvPr/>
        </p:nvCxnSpPr>
        <p:spPr>
          <a:xfrm>
            <a:off x="2312891" y="2610332"/>
            <a:ext cx="1331260" cy="0"/>
          </a:xfrm>
          <a:prstGeom prst="line">
            <a:avLst/>
          </a:prstGeom>
          <a:ln w="38100">
            <a:solidFill>
              <a:schemeClr val="accent1">
                <a:lumMod val="40000"/>
                <a:lumOff val="60000"/>
              </a:schemeClr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Google Shape;168;p3">
            <a:extLst>
              <a:ext uri="{FF2B5EF4-FFF2-40B4-BE49-F238E27FC236}">
                <a16:creationId xmlns:a16="http://schemas.microsoft.com/office/drawing/2014/main" id="{79152CAE-12EE-B780-9E43-1F300E6EC814}"/>
              </a:ext>
            </a:extLst>
          </p:cNvPr>
          <p:cNvSpPr txBox="1"/>
          <p:nvPr/>
        </p:nvSpPr>
        <p:spPr>
          <a:xfrm>
            <a:off x="262963" y="3995392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Palavra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“LOGIN”, mas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só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chegou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“LO”</a:t>
            </a:r>
          </a:p>
        </p:txBody>
      </p:sp>
    </p:spTree>
    <p:extLst>
      <p:ext uri="{BB962C8B-B14F-4D97-AF65-F5344CB8AC3E}">
        <p14:creationId xmlns:p14="http://schemas.microsoft.com/office/powerpoint/2010/main" val="16993362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/>
          <p:nvPr/>
        </p:nvSpPr>
        <p:spPr>
          <a:xfrm>
            <a:off x="342227" y="2517968"/>
            <a:ext cx="6761700" cy="230417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8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 Medeiros Mainardes</a:t>
            </a:r>
            <a:b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 Sênior / Tech Lead</a:t>
            </a:r>
            <a:b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5;p2">
            <a:extLst>
              <a:ext uri="{FF2B5EF4-FFF2-40B4-BE49-F238E27FC236}">
                <a16:creationId xmlns:a16="http://schemas.microsoft.com/office/drawing/2014/main" id="{E869B7C6-36B6-7F35-91AF-6A50B30226FB}"/>
              </a:ext>
            </a:extLst>
          </p:cNvPr>
          <p:cNvSpPr txBox="1"/>
          <p:nvPr/>
        </p:nvSpPr>
        <p:spPr>
          <a:xfrm>
            <a:off x="342227" y="713906"/>
            <a:ext cx="8214557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indent="0">
              <a:lnSpc>
                <a:spcPct val="115000"/>
              </a:lnSpc>
              <a:buSzPts val="3200"/>
              <a:buNone/>
              <a:defRPr sz="4000" b="1">
                <a:solidFill>
                  <a:srgbClr val="EA4E60"/>
                </a:solidFill>
                <a:latin typeface="Century Gothic"/>
                <a:ea typeface="Century Gothic"/>
                <a:cs typeface="Century Gothic"/>
              </a:defRPr>
            </a:lvl1pPr>
          </a:lstStyle>
          <a:p>
            <a:r>
              <a:rPr lang="pt-BR" dirty="0">
                <a:sym typeface="Century Gothic"/>
              </a:rPr>
              <a:t>Entendendo comunicação </a:t>
            </a:r>
            <a:r>
              <a:rPr lang="pt-BR" dirty="0" err="1">
                <a:sym typeface="Century Gothic"/>
              </a:rPr>
              <a:t>Client</a:t>
            </a:r>
            <a:r>
              <a:rPr lang="pt-BR" dirty="0">
                <a:sym typeface="Century Gothic"/>
              </a:rPr>
              <a:t> x Server</a:t>
            </a:r>
          </a:p>
        </p:txBody>
      </p:sp>
      <p:sp>
        <p:nvSpPr>
          <p:cNvPr id="6" name="Google Shape;262;g10a057ae1a2_0_175">
            <a:extLst>
              <a:ext uri="{FF2B5EF4-FFF2-40B4-BE49-F238E27FC236}">
                <a16:creationId xmlns:a16="http://schemas.microsoft.com/office/drawing/2014/main" id="{6C49EEBB-EEB4-B4D7-73C7-C988B1617D39}"/>
              </a:ext>
            </a:extLst>
          </p:cNvPr>
          <p:cNvSpPr txBox="1"/>
          <p:nvPr/>
        </p:nvSpPr>
        <p:spPr>
          <a:xfrm>
            <a:off x="342227" y="360043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0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passos</a:t>
            </a: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HTML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2774" name="Picture 6" descr="NSFNET - ICANNWiki">
            <a:extLst>
              <a:ext uri="{FF2B5EF4-FFF2-40B4-BE49-F238E27FC236}">
                <a16:creationId xmlns:a16="http://schemas.microsoft.com/office/drawing/2014/main" id="{DBB3BB3A-B137-1B29-03FB-468F002B5A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9583" y="1985635"/>
            <a:ext cx="801360" cy="940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6" name="Picture 8" descr="MILNET - The History of Domains">
            <a:extLst>
              <a:ext uri="{FF2B5EF4-FFF2-40B4-BE49-F238E27FC236}">
                <a16:creationId xmlns:a16="http://schemas.microsoft.com/office/drawing/2014/main" id="{F67BC9DE-CBDF-E034-C839-DE61357F19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64743" y="2074831"/>
            <a:ext cx="915799" cy="615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78" name="Picture 10" descr="COMPUTER SCIENCE NETWORK (CSNET) - The History of Domains">
            <a:extLst>
              <a:ext uri="{FF2B5EF4-FFF2-40B4-BE49-F238E27FC236}">
                <a16:creationId xmlns:a16="http://schemas.microsoft.com/office/drawing/2014/main" id="{DDBCC3F4-5583-DBE5-F69B-34A5AECBFC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19020" y="3690947"/>
            <a:ext cx="1082382" cy="714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0" name="Picture 12" descr="Nokia 1100 Network Solution , Png Download - Esnet Logo, Transparent Png -  kindpng">
            <a:extLst>
              <a:ext uri="{FF2B5EF4-FFF2-40B4-BE49-F238E27FC236}">
                <a16:creationId xmlns:a16="http://schemas.microsoft.com/office/drawing/2014/main" id="{901E3147-1374-B4F9-A159-F5F5E2115B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52771" y="3711907"/>
            <a:ext cx="1203326" cy="770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MiniCurso: Sociedade em Rede">
            <a:extLst>
              <a:ext uri="{FF2B5EF4-FFF2-40B4-BE49-F238E27FC236}">
                <a16:creationId xmlns:a16="http://schemas.microsoft.com/office/drawing/2014/main" id="{F9501A09-898C-0506-863A-A3E0C036C8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05674" y="975235"/>
            <a:ext cx="1648760" cy="9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2" name="Picture 14" descr="NASA - YouTube">
            <a:extLst>
              <a:ext uri="{FF2B5EF4-FFF2-40B4-BE49-F238E27FC236}">
                <a16:creationId xmlns:a16="http://schemas.microsoft.com/office/drawing/2014/main" id="{80C18937-FA0C-1A30-34DC-EBD6E9190C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25501" y="2690277"/>
            <a:ext cx="976834" cy="9768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786" name="Picture 18" descr="Uma filha com dois pais: afinal, quem inventou a internet? - 18/06/2019 -  UOL TILT">
            <a:extLst>
              <a:ext uri="{FF2B5EF4-FFF2-40B4-BE49-F238E27FC236}">
                <a16:creationId xmlns:a16="http://schemas.microsoft.com/office/drawing/2014/main" id="{4FE9E011-9100-77BD-C63D-5C3FD1C09E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509" y="1090026"/>
            <a:ext cx="2928938" cy="1428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CaixaDeTexto 27">
            <a:extLst>
              <a:ext uri="{FF2B5EF4-FFF2-40B4-BE49-F238E27FC236}">
                <a16:creationId xmlns:a16="http://schemas.microsoft.com/office/drawing/2014/main" id="{AAE161F6-7FF1-A705-1D8B-FA41BC19EEFF}"/>
              </a:ext>
            </a:extLst>
          </p:cNvPr>
          <p:cNvSpPr txBox="1"/>
          <p:nvPr/>
        </p:nvSpPr>
        <p:spPr>
          <a:xfrm>
            <a:off x="317202" y="2493427"/>
            <a:ext cx="34240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Vinton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Cerf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  Robert Kahn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2790" name="Picture 22" descr="tcp-ip - SafeBytes Software">
            <a:extLst>
              <a:ext uri="{FF2B5EF4-FFF2-40B4-BE49-F238E27FC236}">
                <a16:creationId xmlns:a16="http://schemas.microsoft.com/office/drawing/2014/main" id="{BC2616EC-3163-CB27-8F86-96D8A0F1275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2466" y="3225296"/>
            <a:ext cx="1333024" cy="13400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587836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Internet –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surgiu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2" descr="Tim Berners-Lee">
            <a:extLst>
              <a:ext uri="{FF2B5EF4-FFF2-40B4-BE49-F238E27FC236}">
                <a16:creationId xmlns:a16="http://schemas.microsoft.com/office/drawing/2014/main" id="{999A5CA3-F1EE-81AC-D574-03305B31E1F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3" r="6486"/>
          <a:stretch/>
        </p:blipFill>
        <p:spPr bwMode="auto">
          <a:xfrm>
            <a:off x="537916" y="930392"/>
            <a:ext cx="1709984" cy="1830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aixaDeTexto 13">
            <a:extLst>
              <a:ext uri="{FF2B5EF4-FFF2-40B4-BE49-F238E27FC236}">
                <a16:creationId xmlns:a16="http://schemas.microsoft.com/office/drawing/2014/main" id="{AB224DB5-95CE-15A8-9260-9E89B727A6AA}"/>
              </a:ext>
            </a:extLst>
          </p:cNvPr>
          <p:cNvSpPr txBox="1"/>
          <p:nvPr/>
        </p:nvSpPr>
        <p:spPr>
          <a:xfrm>
            <a:off x="2362200" y="954239"/>
            <a:ext cx="61468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Em 1989,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Tim Berners-Lee 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viu a oportunidade de unir hipertexto com TCP/IP e criar a World </a:t>
            </a:r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Wide</a:t>
            </a:r>
            <a:r>
              <a:rPr lang="pt-BR" sz="2400" b="0" i="0" dirty="0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 Web (WWW)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1B660BFF-88F3-F87B-D537-45B7B0E7666D}"/>
              </a:ext>
            </a:extLst>
          </p:cNvPr>
          <p:cNvSpPr txBox="1"/>
          <p:nvPr/>
        </p:nvSpPr>
        <p:spPr>
          <a:xfrm>
            <a:off x="2362200" y="2248655"/>
            <a:ext cx="61468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solidFill>
                  <a:srgbClr val="222222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Primeiro navegador chamado </a:t>
            </a:r>
            <a:r>
              <a:rPr lang="pt-BR" sz="2400" b="0" i="0" dirty="0" err="1">
                <a:solidFill>
                  <a:srgbClr val="222222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WorldWideWeb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3794" name="Picture 2" descr="The World's First Web Site - HISTORY">
            <a:extLst>
              <a:ext uri="{FF2B5EF4-FFF2-40B4-BE49-F238E27FC236}">
                <a16:creationId xmlns:a16="http://schemas.microsoft.com/office/drawing/2014/main" id="{46F1374C-0F15-6D20-C785-7FFE3B3C5D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7916" y="3031716"/>
            <a:ext cx="2795834" cy="186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10E19AD0-AADB-2ED1-39B2-DC5C6FF14ECC}"/>
              </a:ext>
            </a:extLst>
          </p:cNvPr>
          <p:cNvSpPr txBox="1"/>
          <p:nvPr/>
        </p:nvSpPr>
        <p:spPr>
          <a:xfrm>
            <a:off x="3475117" y="3838570"/>
            <a:ext cx="291013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http://info.cern.ch/</a:t>
            </a: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8A2CFDC-0778-7938-27A0-4853CA002098}"/>
              </a:ext>
            </a:extLst>
          </p:cNvPr>
          <p:cNvSpPr txBox="1"/>
          <p:nvPr/>
        </p:nvSpPr>
        <p:spPr>
          <a:xfrm>
            <a:off x="3475117" y="3440361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0" i="0" dirty="0">
                <a:solidFill>
                  <a:srgbClr val="202124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August 6, 1991</a:t>
            </a:r>
            <a:endParaRPr lang="pt-BR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7239845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Pessoas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que vale a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pena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conhecer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História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Web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nomes envolvidos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198" name="Google Shape;198;p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884274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1536D412-B974-70B3-9C31-0B6446B18069}"/>
              </a:ext>
            </a:extLst>
          </p:cNvPr>
          <p:cNvSpPr txBox="1"/>
          <p:nvPr/>
        </p:nvSpPr>
        <p:spPr>
          <a:xfrm>
            <a:off x="3793254" y="1076930"/>
            <a:ext cx="4763530" cy="262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Grace Murray Hopper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pt-BR" sz="1800" dirty="0">
                <a:solidFill>
                  <a:srgbClr val="040A24"/>
                </a:solidFill>
                <a:latin typeface="Calibri"/>
                <a:cs typeface="Calibri"/>
              </a:rPr>
              <a:t>Marinha dos Estados Unidos</a:t>
            </a:r>
            <a:endParaRPr lang="en-US" sz="1800" dirty="0">
              <a:solidFill>
                <a:srgbClr val="040A24"/>
              </a:solidFill>
              <a:latin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 das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programadoras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Mark I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1944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Criadora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alto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nível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Flow-Matic (Base do COBOL)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Termo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“bug”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computação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3076" name="Picture 4" descr="The History of Women in IT | Grace hopper, Women in history, Influential  women">
            <a:extLst>
              <a:ext uri="{FF2B5EF4-FFF2-40B4-BE49-F238E27FC236}">
                <a16:creationId xmlns:a16="http://schemas.microsoft.com/office/drawing/2014/main" id="{444C803F-D0EF-8C7D-4F8A-57CD7DA56D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3724" y="971856"/>
            <a:ext cx="2933997" cy="3678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70413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/>
              <a:t>]</a:t>
            </a:r>
            <a:endParaRPr/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1536D412-B974-70B3-9C31-0B6446B18069}"/>
              </a:ext>
            </a:extLst>
          </p:cNvPr>
          <p:cNvSpPr txBox="1"/>
          <p:nvPr/>
        </p:nvSpPr>
        <p:spPr>
          <a:xfrm>
            <a:off x="3947984" y="971856"/>
            <a:ext cx="4763530" cy="26293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Joseph Carl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Robnett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Licklider</a:t>
            </a:r>
            <a:endParaRPr lang="en-US" sz="2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Recrutado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pela DARPA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depois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teorizar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rede “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galática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de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Plantou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“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semente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da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dois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pontos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distintos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3074" name="Picture 2" descr="j.c.r licklider information website">
            <a:extLst>
              <a:ext uri="{FF2B5EF4-FFF2-40B4-BE49-F238E27FC236}">
                <a16:creationId xmlns:a16="http://schemas.microsoft.com/office/drawing/2014/main" id="{E6F7410D-88D3-8506-3D55-39C8A8F4A27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627748" y="971856"/>
            <a:ext cx="3184310" cy="37779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150939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/>
              <a:t>]</a:t>
            </a:r>
            <a:endParaRPr/>
          </a:p>
        </p:txBody>
      </p:sp>
      <p:pic>
        <p:nvPicPr>
          <p:cNvPr id="13314" name="Picture 2" descr="Robert E. Kahn, Computer and Cognitive Science (2018) | The Franklin  Institute">
            <a:extLst>
              <a:ext uri="{FF2B5EF4-FFF2-40B4-BE49-F238E27FC236}">
                <a16:creationId xmlns:a16="http://schemas.microsoft.com/office/drawing/2014/main" id="{E25F7F93-7ECA-9655-BAE9-2A71D783C1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586" y="978274"/>
            <a:ext cx="3593726" cy="3593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414520" y="1164430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Robert E. Kahn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263462" y="2435340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apresentação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pública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ARPANet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Apresentou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e-mail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Criador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TCP/IP</a:t>
            </a:r>
          </a:p>
        </p:txBody>
      </p:sp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1B3A8C75-8327-2EC9-E79B-081BACD5AA8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56156963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263462" y="889155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Tim Berners-Lee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263462" y="1913578"/>
            <a:ext cx="4577797" cy="173796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Inventor do WWW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Diretor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World Wide Web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Consortion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(W3C)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Diversas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homenagens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incluindo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título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cavaleiro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dados pela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Rainha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Elizabeth II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Popularizou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HTTP e HTML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26" name="Picture 2" descr="Tim Berners-Lee">
            <a:extLst>
              <a:ext uri="{FF2B5EF4-FFF2-40B4-BE49-F238E27FC236}">
                <a16:creationId xmlns:a16="http://schemas.microsoft.com/office/drawing/2014/main" id="{39EA1502-9E83-336E-D95F-1D43CDC0E9D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323" r="6486"/>
          <a:stretch/>
        </p:blipFill>
        <p:spPr bwMode="auto">
          <a:xfrm>
            <a:off x="588715" y="1032106"/>
            <a:ext cx="3270873" cy="35009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DDCDD2C6-8B6C-EAD5-1210-4FC972FCBCEA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3440416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4395985" y="841137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 Andreessen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4302404" y="1387823"/>
            <a:ext cx="4477072" cy="311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(re)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inventou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O Netscape Navigator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feito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partir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Mosaic.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Tornou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amigável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com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recursos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gráficos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Deteve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90% da internet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época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mas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sendo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superado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pelo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Internet Explorer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tarde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50" name="Picture 2" descr="Marc Andreessen">
            <a:extLst>
              <a:ext uri="{FF2B5EF4-FFF2-40B4-BE49-F238E27FC236}">
                <a16:creationId xmlns:a16="http://schemas.microsoft.com/office/drawing/2014/main" id="{8C52D18A-40F2-873C-7313-F6C33D68C3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72" t="1391" r="8694" b="-1391"/>
          <a:stretch/>
        </p:blipFill>
        <p:spPr bwMode="auto">
          <a:xfrm>
            <a:off x="567342" y="951345"/>
            <a:ext cx="3300264" cy="3798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26250ADD-616F-1D79-D45C-236676CD34C1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4031805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3950596" y="835081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Bill Gates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3980874" y="1987331"/>
            <a:ext cx="4477072" cy="127665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Microsoft. 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Equipe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Microsoft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Internet Explorer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Tornou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acessível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com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098" name="Picture 2" descr="Bill Gates fez essas 10 previsões em 1999. E acertou todas - Pequenas  Empresas Grandes Negócios | Tecnologia">
            <a:extLst>
              <a:ext uri="{FF2B5EF4-FFF2-40B4-BE49-F238E27FC236}">
                <a16:creationId xmlns:a16="http://schemas.microsoft.com/office/drawing/2014/main" id="{48606E6E-88B6-778F-D572-6BD4D197AED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011" r="13669"/>
          <a:stretch/>
        </p:blipFill>
        <p:spPr bwMode="auto">
          <a:xfrm flipH="1">
            <a:off x="501021" y="944679"/>
            <a:ext cx="3328303" cy="36869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CA120C5A-95CA-65DF-D631-CA38FF13FF8F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75538469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16e76ef749_0_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/>
              <a:t>]</a:t>
            </a:r>
            <a:endParaRPr/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DD4B078-A518-0C39-17C9-728F812599A3}"/>
              </a:ext>
            </a:extLst>
          </p:cNvPr>
          <p:cNvSpPr txBox="1"/>
          <p:nvPr/>
        </p:nvSpPr>
        <p:spPr>
          <a:xfrm>
            <a:off x="3926373" y="956001"/>
            <a:ext cx="4880538" cy="8514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3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Steve Jobs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1872FD3E-AB79-DDED-5378-6A80F9338B5B}"/>
              </a:ext>
            </a:extLst>
          </p:cNvPr>
          <p:cNvSpPr txBox="1"/>
          <p:nvPr/>
        </p:nvSpPr>
        <p:spPr>
          <a:xfrm>
            <a:off x="3986929" y="1999602"/>
            <a:ext cx="4477072" cy="16264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Fundador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Apple. 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Concorrente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direta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Microsoft.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Popularizou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smartphone que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conhecemos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hoje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lançamento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iPhone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29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Junho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2007. 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5122" name="Picture 2" descr="Apple: há 15 anos, Steve Jobs apresentou primeiro iPhone para o mundo -  Gizmodo Brasil">
            <a:extLst>
              <a:ext uri="{FF2B5EF4-FFF2-40B4-BE49-F238E27FC236}">
                <a16:creationId xmlns:a16="http://schemas.microsoft.com/office/drawing/2014/main" id="{47C8940B-D23B-0B71-B983-C9E457F88F6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298" r="28315"/>
          <a:stretch/>
        </p:blipFill>
        <p:spPr bwMode="auto">
          <a:xfrm>
            <a:off x="594196" y="956001"/>
            <a:ext cx="2974024" cy="37818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195;p5">
            <a:extLst>
              <a:ext uri="{FF2B5EF4-FFF2-40B4-BE49-F238E27FC236}">
                <a16:creationId xmlns:a16="http://schemas.microsoft.com/office/drawing/2014/main" id="{69EC5815-CD47-66B4-5968-987C05CC6149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Grandes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nomes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Tecnologia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4554395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/>
          <p:nvPr/>
        </p:nvSpPr>
        <p:spPr>
          <a:xfrm>
            <a:off x="491566" y="387779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Mim</a:t>
            </a:r>
            <a:endParaRPr sz="4000" b="0" i="0" u="none" strike="noStrike" cap="none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3" name="Google Shape;163;g109ffa863cd_0_0"/>
          <p:cNvSpPr txBox="1"/>
          <p:nvPr/>
        </p:nvSpPr>
        <p:spPr>
          <a:xfrm>
            <a:off x="410884" y="943167"/>
            <a:ext cx="7991100" cy="28465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 de 20 anos como programador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Conhecimento prático em diversos projetos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Experiência em gestão de pessoas e treinamentos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pt-BR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Investidor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Cozinhar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mim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terapia</a:t>
            </a:r>
            <a:endParaRPr lang="en-US" sz="2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0" indent="-2857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Calibri"/>
              <a:buChar char="•"/>
            </a:pP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Lives </a:t>
            </a:r>
            <a:r>
              <a:rPr lang="en-US" sz="22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Twitch. </a:t>
            </a:r>
            <a:r>
              <a:rPr lang="pt-BR" sz="22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novidades, me adicionem no Instagram</a:t>
            </a:r>
            <a:endParaRPr sz="22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22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5" name="Google Shape;154;p2">
            <a:extLst>
              <a:ext uri="{FF2B5EF4-FFF2-40B4-BE49-F238E27FC236}">
                <a16:creationId xmlns:a16="http://schemas.microsoft.com/office/drawing/2014/main" id="{48690005-08EB-89CF-B902-A7CCA4D35BBB}"/>
              </a:ext>
            </a:extLst>
          </p:cNvPr>
          <p:cNvSpPr txBox="1"/>
          <p:nvPr/>
        </p:nvSpPr>
        <p:spPr>
          <a:xfrm>
            <a:off x="491566" y="347574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5" name="Google Shape;245;g116d3f5ae16_1_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/>
              <a:t>]</a:t>
            </a:r>
            <a:endParaRPr/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8" y="3177794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394659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importantes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 de </a:t>
            </a:r>
            <a:r>
              <a:rPr lang="pt-BR" sz="4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“linguajar” web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40292326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20966876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53" y="211585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19193" y="227330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926" y="211585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83453" y="81591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5376" y="359992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71709" y="144368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59173" y="312964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43225" y="268781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502223" y="266964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502223" y="284530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43225" y="158423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25660" y="332892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36162" y="286246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47655" y="27394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403975" y="26883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692161" y="20230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1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</a:t>
            </a:r>
            <a:r>
              <a:rPr lang="en-US" sz="11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protocolo</a:t>
            </a:r>
            <a:r>
              <a:rPr lang="en-US" sz="11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HTTP)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" name="Seta: para Baixo 22">
            <a:extLst>
              <a:ext uri="{FF2B5EF4-FFF2-40B4-BE49-F238E27FC236}">
                <a16:creationId xmlns:a16="http://schemas.microsoft.com/office/drawing/2014/main" id="{E3C7F480-9C31-07A3-8259-C79B99A529C1}"/>
              </a:ext>
            </a:extLst>
          </p:cNvPr>
          <p:cNvSpPr/>
          <p:nvPr/>
        </p:nvSpPr>
        <p:spPr>
          <a:xfrm>
            <a:off x="5894173" y="1366197"/>
            <a:ext cx="308918" cy="636373"/>
          </a:xfrm>
          <a:prstGeom prst="downArrow">
            <a:avLst>
              <a:gd name="adj1" fmla="val 50000"/>
              <a:gd name="adj2" fmla="val 7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42" name="Google Shape;168;p3">
            <a:extLst>
              <a:ext uri="{FF2B5EF4-FFF2-40B4-BE49-F238E27FC236}">
                <a16:creationId xmlns:a16="http://schemas.microsoft.com/office/drawing/2014/main" id="{9ADFA54F-AEC8-6C1A-48D1-7118ED959882}"/>
              </a:ext>
            </a:extLst>
          </p:cNvPr>
          <p:cNvSpPr txBox="1"/>
          <p:nvPr/>
        </p:nvSpPr>
        <p:spPr>
          <a:xfrm>
            <a:off x="5300731" y="877180"/>
            <a:ext cx="1483563" cy="325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“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hospeda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site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aqui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7824166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08" name="Picture 16" descr="Fast Rabbit Vector Art, Icons, and Graphics for Free Download">
            <a:extLst>
              <a:ext uri="{FF2B5EF4-FFF2-40B4-BE49-F238E27FC236}">
                <a16:creationId xmlns:a16="http://schemas.microsoft.com/office/drawing/2014/main" id="{EC8A5494-8479-69FB-5025-67080B95D3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5750791" y="1983806"/>
            <a:ext cx="740553" cy="7405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079" y="1467401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4862671" y="2102919"/>
            <a:ext cx="95692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9DC77F47-E4F6-2EF9-50FD-42191B373C02}"/>
              </a:ext>
            </a:extLst>
          </p:cNvPr>
          <p:cNvSpPr txBox="1"/>
          <p:nvPr/>
        </p:nvSpPr>
        <p:spPr>
          <a:xfrm>
            <a:off x="2877812" y="2537184"/>
            <a:ext cx="310707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HTML, CSS,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Imagens…</a:t>
            </a:r>
          </a:p>
        </p:txBody>
      </p:sp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64549842-659B-780B-CF70-A7630822CBC7}"/>
              </a:ext>
            </a:extLst>
          </p:cNvPr>
          <p:cNvSpPr txBox="1"/>
          <p:nvPr/>
        </p:nvSpPr>
        <p:spPr>
          <a:xfrm>
            <a:off x="2965682" y="2847870"/>
            <a:ext cx="1694572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estáticos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38E35BC4-C51A-72F3-7CFE-0F3D573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85" y="2195271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5B94ADF-AFE8-495E-5206-2B5B0BCDF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13318" y="2196296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A14A5B-F2F8-7350-E78D-F04ED8C6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0895" y="2525893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54F972EB-6ECA-0988-695C-31381E4C5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1752" y="2526919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2" descr="Free File Icon, Symbol. PNG, SVG Download.">
            <a:extLst>
              <a:ext uri="{FF2B5EF4-FFF2-40B4-BE49-F238E27FC236}">
                <a16:creationId xmlns:a16="http://schemas.microsoft.com/office/drawing/2014/main" id="{EAC9C550-0C1B-C000-E618-5729814B46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8077" y="3358575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5BCC2BAE-2B0C-A82C-48FE-FCA5048ED2C3}"/>
              </a:ext>
            </a:extLst>
          </p:cNvPr>
          <p:cNvSpPr txBox="1"/>
          <p:nvPr/>
        </p:nvSpPr>
        <p:spPr>
          <a:xfrm>
            <a:off x="1330224" y="3756759"/>
            <a:ext cx="765707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Cache</a:t>
            </a:r>
          </a:p>
        </p:txBody>
      </p:sp>
      <p:pic>
        <p:nvPicPr>
          <p:cNvPr id="8206" name="Picture 14" descr="Turtle - Free animals icons">
            <a:extLst>
              <a:ext uri="{FF2B5EF4-FFF2-40B4-BE49-F238E27FC236}">
                <a16:creationId xmlns:a16="http://schemas.microsoft.com/office/drawing/2014/main" id="{143504F0-676B-15C7-98C1-2A564094019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48781" y="1949958"/>
            <a:ext cx="276540" cy="276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DF6C3220-C1FE-BB6E-6FE2-D5A0563E2DA3}"/>
              </a:ext>
            </a:extLst>
          </p:cNvPr>
          <p:cNvCxnSpPr>
            <a:cxnSpLocks/>
          </p:cNvCxnSpPr>
          <p:nvPr/>
        </p:nvCxnSpPr>
        <p:spPr>
          <a:xfrm flipH="1">
            <a:off x="3100483" y="2363429"/>
            <a:ext cx="272516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2" name="Google Shape;168;p3">
            <a:extLst>
              <a:ext uri="{FF2B5EF4-FFF2-40B4-BE49-F238E27FC236}">
                <a16:creationId xmlns:a16="http://schemas.microsoft.com/office/drawing/2014/main" id="{6D9F8034-79C5-888A-8DBE-A778E96352AD}"/>
              </a:ext>
            </a:extLst>
          </p:cNvPr>
          <p:cNvSpPr txBox="1"/>
          <p:nvPr/>
        </p:nvSpPr>
        <p:spPr>
          <a:xfrm>
            <a:off x="3518129" y="1681102"/>
            <a:ext cx="177781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Velocidade</a:t>
            </a:r>
            <a:r>
              <a:rPr lang="en-US" sz="1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conexão</a:t>
            </a:r>
            <a:endParaRPr lang="en-US" sz="1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43" name="Picture 12" descr="Free File Icon, Symbol. PNG, SVG Download.">
            <a:extLst>
              <a:ext uri="{FF2B5EF4-FFF2-40B4-BE49-F238E27FC236}">
                <a16:creationId xmlns:a16="http://schemas.microsoft.com/office/drawing/2014/main" id="{EE939A49-705F-8C7C-3BBF-B388FF16A9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90864" y="3366035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4" name="Picture 12" descr="Free File Icon, Symbol. PNG, SVG Download.">
            <a:extLst>
              <a:ext uri="{FF2B5EF4-FFF2-40B4-BE49-F238E27FC236}">
                <a16:creationId xmlns:a16="http://schemas.microsoft.com/office/drawing/2014/main" id="{DF39F595-1370-994F-1C5B-590F7C001C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2941" y="3376692"/>
            <a:ext cx="312796" cy="312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5076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22" name="Picture 6" descr="conceito de design de computador vetorial isométrico 1882967 Vetor no  Vecteezy">
            <a:extLst>
              <a:ext uri="{FF2B5EF4-FFF2-40B4-BE49-F238E27FC236}">
                <a16:creationId xmlns:a16="http://schemas.microsoft.com/office/drawing/2014/main" id="{F6CF72E7-61FA-286B-20D1-7496D4118C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2811" y="718164"/>
            <a:ext cx="1329489" cy="13294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5179" y="1800772"/>
            <a:ext cx="1257121" cy="12571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ícone De Smartphone Modelo | PosterMyWall">
            <a:extLst>
              <a:ext uri="{FF2B5EF4-FFF2-40B4-BE49-F238E27FC236}">
                <a16:creationId xmlns:a16="http://schemas.microsoft.com/office/drawing/2014/main" id="{CFE8D015-2172-4C06-6B9A-04B275D0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409" y="2910699"/>
            <a:ext cx="773926" cy="7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ícone De Smartphone Modelo | PosterMyWall">
            <a:extLst>
              <a:ext uri="{FF2B5EF4-FFF2-40B4-BE49-F238E27FC236}">
                <a16:creationId xmlns:a16="http://schemas.microsoft.com/office/drawing/2014/main" id="{BB02A239-B690-0B1B-3670-1A2C4EF3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646335" y="2962082"/>
            <a:ext cx="773926" cy="773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18" name="Picture 2" descr="107 Cartoon Of Flat Screen Tv Illustrations &amp; Clip Art - iStock">
            <a:extLst>
              <a:ext uri="{FF2B5EF4-FFF2-40B4-BE49-F238E27FC236}">
                <a16:creationId xmlns:a16="http://schemas.microsoft.com/office/drawing/2014/main" id="{B2A4FECD-D589-78F8-4B32-CFEB5F119A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7219" y="3691580"/>
            <a:ext cx="1433042" cy="1173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Google Shape;168;p3">
            <a:extLst>
              <a:ext uri="{FF2B5EF4-FFF2-40B4-BE49-F238E27FC236}">
                <a16:creationId xmlns:a16="http://schemas.microsoft.com/office/drawing/2014/main" id="{AB4D70D4-1130-FF50-C4FB-978674263684}"/>
              </a:ext>
            </a:extLst>
          </p:cNvPr>
          <p:cNvSpPr txBox="1"/>
          <p:nvPr/>
        </p:nvSpPr>
        <p:spPr>
          <a:xfrm>
            <a:off x="2903456" y="1534419"/>
            <a:ext cx="3810502" cy="70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Diferentes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resoluções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considerado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criação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websites</a:t>
            </a:r>
          </a:p>
        </p:txBody>
      </p:sp>
      <p:sp>
        <p:nvSpPr>
          <p:cNvPr id="30" name="Google Shape;195;p5">
            <a:extLst>
              <a:ext uri="{FF2B5EF4-FFF2-40B4-BE49-F238E27FC236}">
                <a16:creationId xmlns:a16="http://schemas.microsoft.com/office/drawing/2014/main" id="{16DFE300-F308-C807-0ACA-7914521287C9}"/>
              </a:ext>
            </a:extLst>
          </p:cNvPr>
          <p:cNvSpPr txBox="1"/>
          <p:nvPr/>
        </p:nvSpPr>
        <p:spPr>
          <a:xfrm>
            <a:off x="3045067" y="2332304"/>
            <a:ext cx="3718157" cy="12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Design </a:t>
            </a:r>
            <a:r>
              <a:rPr lang="en-US" sz="28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Responsivo</a:t>
            </a:r>
            <a:b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1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ou</a:t>
            </a:r>
            <a:b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</a:br>
            <a:r>
              <a:rPr lang="en-US" sz="28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Responsividade</a:t>
            </a:r>
            <a:endParaRPr sz="28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834853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BA7AF8DF-E4A5-1C77-AB79-53AADB5467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744" y="1303899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2">
            <a:extLst>
              <a:ext uri="{FF2B5EF4-FFF2-40B4-BE49-F238E27FC236}">
                <a16:creationId xmlns:a16="http://schemas.microsoft.com/office/drawing/2014/main" id="{046AF8FA-23C4-8A65-D257-27B9E70351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2050" y="2015769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>
            <a:extLst>
              <a:ext uri="{FF2B5EF4-FFF2-40B4-BE49-F238E27FC236}">
                <a16:creationId xmlns:a16="http://schemas.microsoft.com/office/drawing/2014/main" id="{DBE8CFC9-D1F8-D3FE-3875-9B8F1E2327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2483" y="2016794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6">
            <a:extLst>
              <a:ext uri="{FF2B5EF4-FFF2-40B4-BE49-F238E27FC236}">
                <a16:creationId xmlns:a16="http://schemas.microsoft.com/office/drawing/2014/main" id="{2BA6E72A-BE3F-F4A9-A39C-1C6FE808014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060" y="2346391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D7BDCC4-627D-AB07-787E-FF48D280B8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0917" y="2347417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5084B8FF-9EFF-40CE-D9D2-B24C21A0CE53}"/>
              </a:ext>
            </a:extLst>
          </p:cNvPr>
          <p:cNvSpPr txBox="1"/>
          <p:nvPr/>
        </p:nvSpPr>
        <p:spPr>
          <a:xfrm>
            <a:off x="2965893" y="1868271"/>
            <a:ext cx="3810502" cy="70347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compatibilidade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(Browsers)</a:t>
            </a:r>
          </a:p>
        </p:txBody>
      </p:sp>
      <p:sp>
        <p:nvSpPr>
          <p:cNvPr id="18" name="Google Shape;195;p5">
            <a:extLst>
              <a:ext uri="{FF2B5EF4-FFF2-40B4-BE49-F238E27FC236}">
                <a16:creationId xmlns:a16="http://schemas.microsoft.com/office/drawing/2014/main" id="{E01150FD-670E-99C1-D3EC-472635E50809}"/>
              </a:ext>
            </a:extLst>
          </p:cNvPr>
          <p:cNvSpPr txBox="1"/>
          <p:nvPr/>
        </p:nvSpPr>
        <p:spPr>
          <a:xfrm>
            <a:off x="3014788" y="2151130"/>
            <a:ext cx="4052130" cy="12571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Boas </a:t>
            </a:r>
            <a:r>
              <a:rPr lang="en-US" sz="28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práticas</a:t>
            </a:r>
            <a:r>
              <a:rPr lang="en-US" sz="28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Testes</a:t>
            </a:r>
            <a:endParaRPr sz="28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339497557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Quem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lê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documentação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 sobre navegadores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55274677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navegadores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1467401"/>
            <a:ext cx="2335739" cy="2335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4" name="Picture 2">
            <a:extLst>
              <a:ext uri="{FF2B5EF4-FFF2-40B4-BE49-F238E27FC236}">
                <a16:creationId xmlns:a16="http://schemas.microsoft.com/office/drawing/2014/main" id="{38E35BC4-C51A-72F3-7CFE-0F3D573757C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176" y="2195271"/>
            <a:ext cx="268670" cy="2686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6" name="Picture 4">
            <a:extLst>
              <a:ext uri="{FF2B5EF4-FFF2-40B4-BE49-F238E27FC236}">
                <a16:creationId xmlns:a16="http://schemas.microsoft.com/office/drawing/2014/main" id="{B5B94ADF-AFE8-495E-5206-2B5B0BCDFE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9609" y="2196296"/>
            <a:ext cx="268671" cy="2686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8" name="Picture 6">
            <a:extLst>
              <a:ext uri="{FF2B5EF4-FFF2-40B4-BE49-F238E27FC236}">
                <a16:creationId xmlns:a16="http://schemas.microsoft.com/office/drawing/2014/main" id="{61A14A5B-F2F8-7350-E78D-F04ED8C6E3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7186" y="2525893"/>
            <a:ext cx="312796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2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54F972EB-6ECA-0988-695C-31381E4C54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8043" y="2526919"/>
            <a:ext cx="294782" cy="2947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68;p3">
            <a:extLst>
              <a:ext uri="{FF2B5EF4-FFF2-40B4-BE49-F238E27FC236}">
                <a16:creationId xmlns:a16="http://schemas.microsoft.com/office/drawing/2014/main" id="{98D22210-8F26-02AB-47F1-6670D3825011}"/>
              </a:ext>
            </a:extLst>
          </p:cNvPr>
          <p:cNvSpPr txBox="1"/>
          <p:nvPr/>
        </p:nvSpPr>
        <p:spPr>
          <a:xfrm>
            <a:off x="2789888" y="1213661"/>
            <a:ext cx="5382562" cy="27161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criadas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empresas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abrir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executar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padrões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W3C,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porém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sempre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diferença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interpretação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chamados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“browsers”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o MOSAIC,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passou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o Netscape, 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hoje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temos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variedade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disponíveis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Gratuitos</a:t>
            </a:r>
            <a:endParaRPr lang="en-US"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8329070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Falando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navegadores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8C0DE688-5E70-98CD-184B-43612CA2A8D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103" y="890175"/>
            <a:ext cx="5768640" cy="3580535"/>
          </a:xfrm>
          <a:prstGeom prst="rect">
            <a:avLst/>
          </a:prstGeom>
        </p:spPr>
      </p:pic>
      <p:sp>
        <p:nvSpPr>
          <p:cNvPr id="4" name="CaixaDeTexto 3">
            <a:extLst>
              <a:ext uri="{FF2B5EF4-FFF2-40B4-BE49-F238E27FC236}">
                <a16:creationId xmlns:a16="http://schemas.microsoft.com/office/drawing/2014/main" id="{92D98A47-1255-7D19-DA6E-1DC762086734}"/>
              </a:ext>
            </a:extLst>
          </p:cNvPr>
          <p:cNvSpPr txBox="1"/>
          <p:nvPr/>
        </p:nvSpPr>
        <p:spPr>
          <a:xfrm>
            <a:off x="350370" y="4566012"/>
            <a:ext cx="569834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https://www.w3schools.com/tags/ref_html_browsersupport.asp</a:t>
            </a: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DCA418C2-C911-E54D-3E86-1E6FA906F24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49372" y="1447093"/>
            <a:ext cx="2222596" cy="1203727"/>
          </a:xfrm>
          <a:prstGeom prst="rect">
            <a:avLst/>
          </a:prstGeom>
        </p:spPr>
      </p:pic>
      <p:sp>
        <p:nvSpPr>
          <p:cNvPr id="16" name="CaixaDeTexto 15">
            <a:extLst>
              <a:ext uri="{FF2B5EF4-FFF2-40B4-BE49-F238E27FC236}">
                <a16:creationId xmlns:a16="http://schemas.microsoft.com/office/drawing/2014/main" id="{D8620BC9-68B4-1497-32C4-100E95D7B45D}"/>
              </a:ext>
            </a:extLst>
          </p:cNvPr>
          <p:cNvSpPr txBox="1"/>
          <p:nvPr/>
        </p:nvSpPr>
        <p:spPr>
          <a:xfrm>
            <a:off x="6428650" y="843882"/>
            <a:ext cx="211917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Pesquise por</a:t>
            </a:r>
            <a:br>
              <a:rPr lang="pt-BR" dirty="0"/>
            </a:br>
            <a:r>
              <a:rPr lang="pt-BR" dirty="0"/>
              <a:t>“</a:t>
            </a:r>
            <a:r>
              <a:rPr lang="pt-BR" dirty="0" err="1"/>
              <a:t>browse</a:t>
            </a:r>
            <a:r>
              <a:rPr lang="pt-BR" dirty="0"/>
              <a:t> </a:t>
            </a:r>
            <a:r>
              <a:rPr lang="pt-BR" dirty="0" err="1"/>
              <a:t>support</a:t>
            </a:r>
            <a:r>
              <a:rPr lang="pt-BR" dirty="0"/>
              <a:t> HTML”</a:t>
            </a:r>
          </a:p>
        </p:txBody>
      </p:sp>
      <p:sp>
        <p:nvSpPr>
          <p:cNvPr id="7" name="Seta: para a Direita 6">
            <a:extLst>
              <a:ext uri="{FF2B5EF4-FFF2-40B4-BE49-F238E27FC236}">
                <a16:creationId xmlns:a16="http://schemas.microsoft.com/office/drawing/2014/main" id="{3B228B60-821A-B75A-17DF-1EDD06ADF58C}"/>
              </a:ext>
            </a:extLst>
          </p:cNvPr>
          <p:cNvSpPr/>
          <p:nvPr/>
        </p:nvSpPr>
        <p:spPr>
          <a:xfrm>
            <a:off x="6340244" y="2227263"/>
            <a:ext cx="309128" cy="221771"/>
          </a:xfrm>
          <a:prstGeom prst="rightArrow">
            <a:avLst>
              <a:gd name="adj1" fmla="val 35020"/>
              <a:gd name="adj2" fmla="val 5749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700858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177794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aplicação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Web?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 Web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5224236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0667" y="20252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99593" y="2220009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8926" y="211585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339962" y="2669644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502223" y="266964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502223" y="284530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332899" y="2844301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47655" y="27394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403975" y="26883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95126" y="1485401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3627" y="1621447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32127" y="1754686"/>
            <a:ext cx="465323" cy="465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3A82C43-9076-FAC6-F8F3-898C263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2593" y="2509875"/>
            <a:ext cx="190636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EA710A-CFCB-4C16-F388-7CB256C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6857" y="2503525"/>
            <a:ext cx="190637" cy="1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28E23BE-B355-A136-447F-512054D9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316" y="2677553"/>
            <a:ext cx="221946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F1C1220-A0FD-A448-1663-B5B1AA3F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6619" y="2689324"/>
            <a:ext cx="209164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2334936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7" y="16950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02" y="1890391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144" y="1746723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1958962" y="2339444"/>
            <a:ext cx="79693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041503" y="2333250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041503" y="2508915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1951899" y="2514101"/>
            <a:ext cx="8040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805949" y="3208787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08" y="12298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14" y="1355012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520" y="14761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73A82C43-9076-FAC6-F8F3-898C2639694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1593" y="2179675"/>
            <a:ext cx="190636" cy="1906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4">
            <a:extLst>
              <a:ext uri="{FF2B5EF4-FFF2-40B4-BE49-F238E27FC236}">
                <a16:creationId xmlns:a16="http://schemas.microsoft.com/office/drawing/2014/main" id="{41EA710A-CFCB-4C16-F388-7CB256CB58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5857" y="2173325"/>
            <a:ext cx="190637" cy="19063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6">
            <a:extLst>
              <a:ext uri="{FF2B5EF4-FFF2-40B4-BE49-F238E27FC236}">
                <a16:creationId xmlns:a16="http://schemas.microsoft.com/office/drawing/2014/main" id="{428E23BE-B355-A136-447F-512054D93DA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1316" y="2347353"/>
            <a:ext cx="221946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4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F1C1220-A0FD-A448-1663-B5B1AA3F85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5619" y="2359124"/>
            <a:ext cx="209164" cy="2091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lindro 1">
            <a:extLst>
              <a:ext uri="{FF2B5EF4-FFF2-40B4-BE49-F238E27FC236}">
                <a16:creationId xmlns:a16="http://schemas.microsoft.com/office/drawing/2014/main" id="{EC8FA157-E58C-467F-3A6E-CCAC8A30DB14}"/>
              </a:ext>
            </a:extLst>
          </p:cNvPr>
          <p:cNvSpPr/>
          <p:nvPr/>
        </p:nvSpPr>
        <p:spPr>
          <a:xfrm>
            <a:off x="6801251" y="2173325"/>
            <a:ext cx="400553" cy="455891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E4399C62-768F-6E5E-15C9-5EAEB4D719C1}"/>
              </a:ext>
            </a:extLst>
          </p:cNvPr>
          <p:cNvSpPr txBox="1"/>
          <p:nvPr/>
        </p:nvSpPr>
        <p:spPr>
          <a:xfrm>
            <a:off x="7153306" y="2401270"/>
            <a:ext cx="15372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(Databases)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3A89E2A-0F2B-3BF3-8A5F-7A897B22D5DD}"/>
              </a:ext>
            </a:extLst>
          </p:cNvPr>
          <p:cNvCxnSpPr>
            <a:cxnSpLocks/>
          </p:cNvCxnSpPr>
          <p:nvPr/>
        </p:nvCxnSpPr>
        <p:spPr>
          <a:xfrm>
            <a:off x="5918273" y="2332595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6E316D5-9943-82AF-8F2E-08A333DAA630}"/>
              </a:ext>
            </a:extLst>
          </p:cNvPr>
          <p:cNvCxnSpPr>
            <a:cxnSpLocks/>
          </p:cNvCxnSpPr>
          <p:nvPr/>
        </p:nvCxnSpPr>
        <p:spPr>
          <a:xfrm flipH="1">
            <a:off x="5918273" y="2508260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10AAFB5A-D8B9-1B9D-6DB0-D37592431179}"/>
              </a:ext>
            </a:extLst>
          </p:cNvPr>
          <p:cNvSpPr txBox="1"/>
          <p:nvPr/>
        </p:nvSpPr>
        <p:spPr>
          <a:xfrm>
            <a:off x="4684971" y="3272493"/>
            <a:ext cx="131734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</p:spTree>
    <p:extLst>
      <p:ext uri="{BB962C8B-B14F-4D97-AF65-F5344CB8AC3E}">
        <p14:creationId xmlns:p14="http://schemas.microsoft.com/office/powerpoint/2010/main" val="351547339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7" y="1695083"/>
            <a:ext cx="1537245" cy="15372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53102" y="1890391"/>
            <a:ext cx="1071281" cy="10712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55144" y="1746723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1958962" y="2339444"/>
            <a:ext cx="79693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4041503" y="2333250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4041503" y="2508915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1951899" y="2514101"/>
            <a:ext cx="804001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805949" y="3208787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24" name="Picture 12" descr="Free File Icon, Symbol. PNG, SVG Download.">
            <a:extLst>
              <a:ext uri="{FF2B5EF4-FFF2-40B4-BE49-F238E27FC236}">
                <a16:creationId xmlns:a16="http://schemas.microsoft.com/office/drawing/2014/main" id="{69D97822-1996-9EE0-7895-AA06BDA567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13108" y="12298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2" descr="Free File Icon, Symbol. PNG, SVG Download.">
            <a:extLst>
              <a:ext uri="{FF2B5EF4-FFF2-40B4-BE49-F238E27FC236}">
                <a16:creationId xmlns:a16="http://schemas.microsoft.com/office/drawing/2014/main" id="{A5186702-BCF8-E7F5-8ECD-B1804E49A1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46814" y="1355012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2" descr="Free File Icon, Symbol. PNG, SVG Download.">
            <a:extLst>
              <a:ext uri="{FF2B5EF4-FFF2-40B4-BE49-F238E27FC236}">
                <a16:creationId xmlns:a16="http://schemas.microsoft.com/office/drawing/2014/main" id="{6D928090-10C5-9FE9-D0C1-22AE03B12C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0520" y="1476126"/>
            <a:ext cx="270597" cy="270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Cilindro 1">
            <a:extLst>
              <a:ext uri="{FF2B5EF4-FFF2-40B4-BE49-F238E27FC236}">
                <a16:creationId xmlns:a16="http://schemas.microsoft.com/office/drawing/2014/main" id="{EC8FA157-E58C-467F-3A6E-CCAC8A30DB14}"/>
              </a:ext>
            </a:extLst>
          </p:cNvPr>
          <p:cNvSpPr/>
          <p:nvPr/>
        </p:nvSpPr>
        <p:spPr>
          <a:xfrm>
            <a:off x="6801251" y="2173325"/>
            <a:ext cx="400553" cy="455891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E4399C62-768F-6E5E-15C9-5EAEB4D719C1}"/>
              </a:ext>
            </a:extLst>
          </p:cNvPr>
          <p:cNvSpPr txBox="1"/>
          <p:nvPr/>
        </p:nvSpPr>
        <p:spPr>
          <a:xfrm>
            <a:off x="7153306" y="2401270"/>
            <a:ext cx="15372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Banco de dados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(Databases)</a:t>
            </a:r>
          </a:p>
        </p:txBody>
      </p: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33A89E2A-0F2B-3BF3-8A5F-7A897B22D5DD}"/>
              </a:ext>
            </a:extLst>
          </p:cNvPr>
          <p:cNvCxnSpPr>
            <a:cxnSpLocks/>
          </p:cNvCxnSpPr>
          <p:nvPr/>
        </p:nvCxnSpPr>
        <p:spPr>
          <a:xfrm>
            <a:off x="5918273" y="2332595"/>
            <a:ext cx="76827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5" name="Conector de Seta Reta 34">
            <a:extLst>
              <a:ext uri="{FF2B5EF4-FFF2-40B4-BE49-F238E27FC236}">
                <a16:creationId xmlns:a16="http://schemas.microsoft.com/office/drawing/2014/main" id="{B6E316D5-9943-82AF-8F2E-08A333DAA630}"/>
              </a:ext>
            </a:extLst>
          </p:cNvPr>
          <p:cNvCxnSpPr>
            <a:cxnSpLocks/>
          </p:cNvCxnSpPr>
          <p:nvPr/>
        </p:nvCxnSpPr>
        <p:spPr>
          <a:xfrm flipH="1">
            <a:off x="5918273" y="2508260"/>
            <a:ext cx="74922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6" name="Google Shape;168;p3">
            <a:extLst>
              <a:ext uri="{FF2B5EF4-FFF2-40B4-BE49-F238E27FC236}">
                <a16:creationId xmlns:a16="http://schemas.microsoft.com/office/drawing/2014/main" id="{10AAFB5A-D8B9-1B9D-6DB0-D37592431179}"/>
              </a:ext>
            </a:extLst>
          </p:cNvPr>
          <p:cNvSpPr txBox="1"/>
          <p:nvPr/>
        </p:nvSpPr>
        <p:spPr>
          <a:xfrm>
            <a:off x="4684971" y="3272493"/>
            <a:ext cx="1317348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pic>
        <p:nvPicPr>
          <p:cNvPr id="13314" name="Picture 2" descr="App Draw Icon - Circle Icons - SoftIcons.com">
            <a:extLst>
              <a:ext uri="{FF2B5EF4-FFF2-40B4-BE49-F238E27FC236}">
                <a16:creationId xmlns:a16="http://schemas.microsoft.com/office/drawing/2014/main" id="{6B92BA30-870F-238F-D182-02A509AEE1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9398" y="2156704"/>
            <a:ext cx="428766" cy="428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9391925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5084B8FF-9EFF-40CE-D9D2-B24C21A0CE53}"/>
              </a:ext>
            </a:extLst>
          </p:cNvPr>
          <p:cNvSpPr txBox="1"/>
          <p:nvPr/>
        </p:nvSpPr>
        <p:spPr>
          <a:xfrm>
            <a:off x="190500" y="1370830"/>
            <a:ext cx="8366284" cy="38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Resumindo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657300" y="1949808"/>
            <a:ext cx="782940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soluções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criadas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possuem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internet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meio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comunicação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entre Client x Server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necessário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a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sua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09434857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16B73A36-5B96-137F-403D-01810B29AFFA}"/>
              </a:ext>
            </a:extLst>
          </p:cNvPr>
          <p:cNvSpPr txBox="1"/>
          <p:nvPr/>
        </p:nvSpPr>
        <p:spPr>
          <a:xfrm>
            <a:off x="512564" y="1157483"/>
            <a:ext cx="2082800" cy="2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Aplicações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pic>
        <p:nvPicPr>
          <p:cNvPr id="14344" name="Picture 8" descr="ícone Facebook, logo em Social Colored Icons">
            <a:extLst>
              <a:ext uri="{FF2B5EF4-FFF2-40B4-BE49-F238E27FC236}">
                <a16:creationId xmlns:a16="http://schemas.microsoft.com/office/drawing/2014/main" id="{BED88684-438D-0FC1-7C0B-A66CF2D8C0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8929" y="1619475"/>
            <a:ext cx="557260" cy="55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6" name="Picture 10" descr="Youtube - ícones de mídia social grátis">
            <a:extLst>
              <a:ext uri="{FF2B5EF4-FFF2-40B4-BE49-F238E27FC236}">
                <a16:creationId xmlns:a16="http://schemas.microsoft.com/office/drawing/2014/main" id="{191040CC-313F-9525-4321-2B39CA27D5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4712" y="1953439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8" name="Picture 12" descr="Logo LinkedIn: valor, história, png, vector">
            <a:extLst>
              <a:ext uri="{FF2B5EF4-FFF2-40B4-BE49-F238E27FC236}">
                <a16:creationId xmlns:a16="http://schemas.microsoft.com/office/drawing/2014/main" id="{A4F52858-D7D3-DD29-69C8-B334D5E6FD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7860" y="2529969"/>
            <a:ext cx="158496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50" name="Picture 14">
            <a:extLst>
              <a:ext uri="{FF2B5EF4-FFF2-40B4-BE49-F238E27FC236}">
                <a16:creationId xmlns:a16="http://schemas.microsoft.com/office/drawing/2014/main" id="{AFCE2DE0-1D3E-3E61-DC84-D875CA33EE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6279" y="1514075"/>
            <a:ext cx="619491" cy="5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Google Shape;168;p3">
            <a:extLst>
              <a:ext uri="{FF2B5EF4-FFF2-40B4-BE49-F238E27FC236}">
                <a16:creationId xmlns:a16="http://schemas.microsoft.com/office/drawing/2014/main" id="{46104371-CB0F-492F-1D3D-E9A79B94E7B2}"/>
              </a:ext>
            </a:extLst>
          </p:cNvPr>
          <p:cNvSpPr txBox="1"/>
          <p:nvPr/>
        </p:nvSpPr>
        <p:spPr>
          <a:xfrm>
            <a:off x="4226137" y="1157483"/>
            <a:ext cx="2598936" cy="2738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Aplicações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pic>
        <p:nvPicPr>
          <p:cNvPr id="21" name="Picture 8" descr="ícone Facebook, logo em Social Colored Icons">
            <a:extLst>
              <a:ext uri="{FF2B5EF4-FFF2-40B4-BE49-F238E27FC236}">
                <a16:creationId xmlns:a16="http://schemas.microsoft.com/office/drawing/2014/main" id="{477C8631-890E-0C4A-AC82-6978ACBBBC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316" y="1620675"/>
            <a:ext cx="557260" cy="557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0" descr="Youtube - ícones de mídia social grátis">
            <a:extLst>
              <a:ext uri="{FF2B5EF4-FFF2-40B4-BE49-F238E27FC236}">
                <a16:creationId xmlns:a16="http://schemas.microsoft.com/office/drawing/2014/main" id="{FE5F2EDD-5C1C-6935-4F50-EB7101C98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9099" y="1954639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2" descr="Logo LinkedIn: valor, história, png, vector">
            <a:extLst>
              <a:ext uri="{FF2B5EF4-FFF2-40B4-BE49-F238E27FC236}">
                <a16:creationId xmlns:a16="http://schemas.microsoft.com/office/drawing/2014/main" id="{2CF5313F-BF48-DADD-0110-BD2F5BA573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41946" y="2455300"/>
            <a:ext cx="1584961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14">
            <a:extLst>
              <a:ext uri="{FF2B5EF4-FFF2-40B4-BE49-F238E27FC236}">
                <a16:creationId xmlns:a16="http://schemas.microsoft.com/office/drawing/2014/main" id="{7463C115-AF88-9426-8104-50989AD2E0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0666" y="1515275"/>
            <a:ext cx="619491" cy="5006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95139519-1804-BE2D-C3D0-128FD54EC86A}"/>
              </a:ext>
            </a:extLst>
          </p:cNvPr>
          <p:cNvSpPr txBox="1"/>
          <p:nvPr/>
        </p:nvSpPr>
        <p:spPr>
          <a:xfrm>
            <a:off x="2919974" y="2176735"/>
            <a:ext cx="1098927" cy="62456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4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UÉ?</a:t>
            </a:r>
          </a:p>
        </p:txBody>
      </p:sp>
      <p:sp>
        <p:nvSpPr>
          <p:cNvPr id="30" name="Google Shape;168;p3">
            <a:extLst>
              <a:ext uri="{FF2B5EF4-FFF2-40B4-BE49-F238E27FC236}">
                <a16:creationId xmlns:a16="http://schemas.microsoft.com/office/drawing/2014/main" id="{7FBC780F-0558-BBE5-F56C-597C9B64EBCC}"/>
              </a:ext>
            </a:extLst>
          </p:cNvPr>
          <p:cNvSpPr txBox="1"/>
          <p:nvPr/>
        </p:nvSpPr>
        <p:spPr>
          <a:xfrm>
            <a:off x="531010" y="3431072"/>
            <a:ext cx="2158057" cy="7552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Ex: www.youtube.com</a:t>
            </a:r>
          </a:p>
        </p:txBody>
      </p:sp>
      <p:sp>
        <p:nvSpPr>
          <p:cNvPr id="31" name="Google Shape;168;p3">
            <a:extLst>
              <a:ext uri="{FF2B5EF4-FFF2-40B4-BE49-F238E27FC236}">
                <a16:creationId xmlns:a16="http://schemas.microsoft.com/office/drawing/2014/main" id="{EF994ED6-650A-C97E-A50D-61DAC022CB50}"/>
              </a:ext>
            </a:extLst>
          </p:cNvPr>
          <p:cNvSpPr txBox="1"/>
          <p:nvPr/>
        </p:nvSpPr>
        <p:spPr>
          <a:xfrm>
            <a:off x="4018901" y="3501573"/>
            <a:ext cx="3038630" cy="55726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acessado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através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um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aplicativo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dispositivo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5996267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Aplicações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" name="Google Shape;195;p5">
            <a:extLst>
              <a:ext uri="{FF2B5EF4-FFF2-40B4-BE49-F238E27FC236}">
                <a16:creationId xmlns:a16="http://schemas.microsoft.com/office/drawing/2014/main" id="{B092EDC7-6BEC-0F42-AD21-8DC88865F63B}"/>
              </a:ext>
            </a:extLst>
          </p:cNvPr>
          <p:cNvSpPr txBox="1"/>
          <p:nvPr/>
        </p:nvSpPr>
        <p:spPr>
          <a:xfrm>
            <a:off x="698500" y="1131912"/>
            <a:ext cx="7549570" cy="143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tratando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carreira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profissional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caminhos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diferentes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porém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lá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suas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semelhanças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" name="Picture 10" descr="Youtube - ícones de mídia social grátis">
            <a:extLst>
              <a:ext uri="{FF2B5EF4-FFF2-40B4-BE49-F238E27FC236}">
                <a16:creationId xmlns:a16="http://schemas.microsoft.com/office/drawing/2014/main" id="{34251B11-4B41-B383-24AC-71A8F7C214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0982" y="2870675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0" descr="Youtube - ícones de mídia social grátis">
            <a:extLst>
              <a:ext uri="{FF2B5EF4-FFF2-40B4-BE49-F238E27FC236}">
                <a16:creationId xmlns:a16="http://schemas.microsoft.com/office/drawing/2014/main" id="{1297CEE6-75D1-C570-EF4E-12360D4CD4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10133" y="2870675"/>
            <a:ext cx="801567" cy="8015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8E9F36C3-296C-F7A3-2CCF-B309FEA28896}"/>
              </a:ext>
            </a:extLst>
          </p:cNvPr>
          <p:cNvSpPr txBox="1"/>
          <p:nvPr/>
        </p:nvSpPr>
        <p:spPr>
          <a:xfrm>
            <a:off x="1695586" y="2770111"/>
            <a:ext cx="2158057" cy="2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Via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06CDCA43-77B5-08F1-2EA9-B838E400B127}"/>
              </a:ext>
            </a:extLst>
          </p:cNvPr>
          <p:cNvSpPr txBox="1"/>
          <p:nvPr/>
        </p:nvSpPr>
        <p:spPr>
          <a:xfrm>
            <a:off x="4468949" y="2738642"/>
            <a:ext cx="2158057" cy="2011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dispositivo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5362" name="Picture 2" descr="Não é igual ao símbolo matemático | Ícone Gratis">
            <a:extLst>
              <a:ext uri="{FF2B5EF4-FFF2-40B4-BE49-F238E27FC236}">
                <a16:creationId xmlns:a16="http://schemas.microsoft.com/office/drawing/2014/main" id="{AF654770-E56A-CF90-A6CA-42ADCCE88F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8616" y="3054312"/>
            <a:ext cx="425450" cy="425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0813823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Por que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falar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02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 móveis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71818462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móveis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0370" y="1023611"/>
            <a:ext cx="2078420" cy="20784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14" descr="ícone De Smartphone Modelo | PosterMyWall">
            <a:extLst>
              <a:ext uri="{FF2B5EF4-FFF2-40B4-BE49-F238E27FC236}">
                <a16:creationId xmlns:a16="http://schemas.microsoft.com/office/drawing/2014/main" id="{CFE8D015-2172-4C06-6B9A-04B275D05EC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6541" y="2969651"/>
            <a:ext cx="1132449" cy="11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14" descr="ícone De Smartphone Modelo | PosterMyWall">
            <a:extLst>
              <a:ext uri="{FF2B5EF4-FFF2-40B4-BE49-F238E27FC236}">
                <a16:creationId xmlns:a16="http://schemas.microsoft.com/office/drawing/2014/main" id="{BB02A239-B690-0B1B-3670-1A2C4EF312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400000">
            <a:off x="1218130" y="2969650"/>
            <a:ext cx="1132449" cy="1132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6" name="Picture 2" descr="Tecnologias wearables: entenda como impactam o mundo fitness - Growth Blog">
            <a:extLst>
              <a:ext uri="{FF2B5EF4-FFF2-40B4-BE49-F238E27FC236}">
                <a16:creationId xmlns:a16="http://schemas.microsoft.com/office/drawing/2014/main" id="{E139636D-4C79-F228-A526-6D57E16FA0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52288" y="1441609"/>
            <a:ext cx="3247282" cy="2167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Samsung Gear S4 recebe certificação e deve ser revelado em breve -  TudoCelular.com">
            <a:extLst>
              <a:ext uri="{FF2B5EF4-FFF2-40B4-BE49-F238E27FC236}">
                <a16:creationId xmlns:a16="http://schemas.microsoft.com/office/drawing/2014/main" id="{91FBCAD9-EFAC-442A-1CFF-C7F2F1E387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6056" y="1238713"/>
            <a:ext cx="2367938" cy="1679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1811799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móveis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CaixaDeTexto 11">
            <a:extLst>
              <a:ext uri="{FF2B5EF4-FFF2-40B4-BE49-F238E27FC236}">
                <a16:creationId xmlns:a16="http://schemas.microsoft.com/office/drawing/2014/main" id="{B0DC4FCA-C1CE-9ED6-7984-D6043FEA5275}"/>
              </a:ext>
            </a:extLst>
          </p:cNvPr>
          <p:cNvSpPr txBox="1"/>
          <p:nvPr/>
        </p:nvSpPr>
        <p:spPr>
          <a:xfrm>
            <a:off x="356160" y="3841326"/>
            <a:ext cx="6837830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https://www.imscorporate.com/pt/comscore-em-parceria-com-ims-divulga-pesquisa-comportamento-do-usuario-em-relacao-aos-principais-aplicativos-moveis-na-america-latina/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5169ECC-3580-8013-4F79-923F016D06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" y="1079250"/>
            <a:ext cx="6635750" cy="2450926"/>
          </a:xfrm>
          <a:prstGeom prst="rect">
            <a:avLst/>
          </a:prstGeom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11A3E312-EDF0-30A8-9E48-36DEC8DE3DFF}"/>
              </a:ext>
            </a:extLst>
          </p:cNvPr>
          <p:cNvSpPr/>
          <p:nvPr/>
        </p:nvSpPr>
        <p:spPr>
          <a:xfrm>
            <a:off x="920750" y="1676400"/>
            <a:ext cx="5467350" cy="3619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6" name="Retângulo 15">
            <a:extLst>
              <a:ext uri="{FF2B5EF4-FFF2-40B4-BE49-F238E27FC236}">
                <a16:creationId xmlns:a16="http://schemas.microsoft.com/office/drawing/2014/main" id="{C2BFD259-2B9B-64AB-A392-1953D4D9B6BA}"/>
              </a:ext>
            </a:extLst>
          </p:cNvPr>
          <p:cNvSpPr/>
          <p:nvPr/>
        </p:nvSpPr>
        <p:spPr>
          <a:xfrm>
            <a:off x="920750" y="2571750"/>
            <a:ext cx="5467350" cy="2222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8" name="Retângulo 17">
            <a:extLst>
              <a:ext uri="{FF2B5EF4-FFF2-40B4-BE49-F238E27FC236}">
                <a16:creationId xmlns:a16="http://schemas.microsoft.com/office/drawing/2014/main" id="{1EE38117-8A9E-7E4C-EEB6-9FE59FC736F4}"/>
              </a:ext>
            </a:extLst>
          </p:cNvPr>
          <p:cNvSpPr/>
          <p:nvPr/>
        </p:nvSpPr>
        <p:spPr>
          <a:xfrm>
            <a:off x="920750" y="3105150"/>
            <a:ext cx="5715000" cy="482599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7247004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3"/>
          <p:cNvSpPr txBox="1"/>
          <p:nvPr/>
        </p:nvSpPr>
        <p:spPr>
          <a:xfrm>
            <a:off x="471395" y="1555166"/>
            <a:ext cx="8016900" cy="186711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surgimento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internet 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entender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funciona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toda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comunicação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página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um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aplicativo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</a:t>
            </a:r>
          </a:p>
        </p:txBody>
      </p:sp>
      <p:sp>
        <p:nvSpPr>
          <p:cNvPr id="169" name="Google Shape;169;p3"/>
          <p:cNvSpPr txBox="1"/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23783" y="127832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Trabalhar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com internet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não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é o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futuro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…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já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estamos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vivendo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ele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 lang="en-US" sz="32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124B3649-C829-ED13-BDCC-984CEBA84FCE}"/>
              </a:ext>
            </a:extLst>
          </p:cNvPr>
          <p:cNvSpPr txBox="1"/>
          <p:nvPr/>
        </p:nvSpPr>
        <p:spPr>
          <a:xfrm>
            <a:off x="534700" y="251877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 internet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está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presente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em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nossas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vidas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, e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majoritariamente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através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dos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dispositivos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móveis</a:t>
            </a:r>
            <a:r>
              <a:rPr lang="en-US" sz="2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.</a:t>
            </a:r>
            <a:endParaRPr lang="en-US" sz="20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42390509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900925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Esses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“fortes”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servidores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963098343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8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840116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12103" y="18301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03393" y="198755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76" y="183010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3089325" y="24020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130873" y="238389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130873" y="255955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3082262" y="25767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776305" y="24536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32625" y="240264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909025" y="1851883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</p:spTree>
    <p:extLst>
      <p:ext uri="{BB962C8B-B14F-4D97-AF65-F5344CB8AC3E}">
        <p14:creationId xmlns:p14="http://schemas.microsoft.com/office/powerpoint/2010/main" val="3208017679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82433" y="1856891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17906" y="185689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59655" y="2428843"/>
            <a:ext cx="2911425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52592" y="2603500"/>
            <a:ext cx="291848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446635" y="2480478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6702955" y="2429428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C3674E2C-10D6-A7C1-43EC-0657C870CFED}"/>
              </a:ext>
            </a:extLst>
          </p:cNvPr>
          <p:cNvSpPr txBox="1"/>
          <p:nvPr/>
        </p:nvSpPr>
        <p:spPr>
          <a:xfrm>
            <a:off x="2949339" y="1882440"/>
            <a:ext cx="2356339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LAN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(Local Area Network)</a:t>
            </a:r>
          </a:p>
        </p:txBody>
      </p:sp>
    </p:spTree>
    <p:extLst>
      <p:ext uri="{BB962C8B-B14F-4D97-AF65-F5344CB8AC3E}">
        <p14:creationId xmlns:p14="http://schemas.microsoft.com/office/powerpoint/2010/main" val="192901111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03" y="217935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03653" y="221804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7203" y="87941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9126" y="366342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3465459" y="150718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3252923" y="319314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3336975" y="275131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3336975" y="164773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3319410" y="339242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3329912" y="292596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941405" y="280294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5439450" y="278999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</p:spTree>
    <p:extLst>
      <p:ext uri="{BB962C8B-B14F-4D97-AF65-F5344CB8AC3E}">
        <p14:creationId xmlns:p14="http://schemas.microsoft.com/office/powerpoint/2010/main" val="417390210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3504" y="1135172"/>
            <a:ext cx="2640928" cy="2640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546153" y="4077530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9B98E418-DF73-D99A-5561-AC3918CFD995}"/>
              </a:ext>
            </a:extLst>
          </p:cNvPr>
          <p:cNvSpPr txBox="1"/>
          <p:nvPr/>
        </p:nvSpPr>
        <p:spPr>
          <a:xfrm>
            <a:off x="3657632" y="1383625"/>
            <a:ext cx="4210018" cy="23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(Firewall)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Streaming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887144238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7410" name="Picture 2" descr="Servidores Corporativos, Servidores para Empresas, São Paulo - Asuris">
            <a:extLst>
              <a:ext uri="{FF2B5EF4-FFF2-40B4-BE49-F238E27FC236}">
                <a16:creationId xmlns:a16="http://schemas.microsoft.com/office/drawing/2014/main" id="{B3D69186-7CBB-7BA8-BEF5-B7D80D1B97F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55901" y="914400"/>
            <a:ext cx="4419599" cy="3314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412" name="Picture 4" descr="Servidor de torre PowerEdge t130 – casa e pequenos escritórios | Dell  Portugal">
            <a:extLst>
              <a:ext uri="{FF2B5EF4-FFF2-40B4-BE49-F238E27FC236}">
                <a16:creationId xmlns:a16="http://schemas.microsoft.com/office/drawing/2014/main" id="{7F8417C7-6BFC-82F2-D2A2-9BBB124B894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5110" r="35110"/>
          <a:stretch/>
        </p:blipFill>
        <p:spPr bwMode="auto">
          <a:xfrm>
            <a:off x="1041399" y="1807550"/>
            <a:ext cx="837741" cy="14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69417871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Qual a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diferença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entre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dois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 hardwares e softwares em servidores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31578504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Um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pouco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01 -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História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da Web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Computadores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1283" y="1352550"/>
            <a:ext cx="2004450" cy="2004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063851" y="3613439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D96335CC-58F1-9EA4-3D78-9CFA9D7FC018}"/>
              </a:ext>
            </a:extLst>
          </p:cNvPr>
          <p:cNvSpPr txBox="1"/>
          <p:nvPr/>
        </p:nvSpPr>
        <p:spPr>
          <a:xfrm>
            <a:off x="3120953" y="1225550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Softwares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F97F08CD-0CDA-4EF1-8F81-36E4569C184A}"/>
              </a:ext>
            </a:extLst>
          </p:cNvPr>
          <p:cNvSpPr txBox="1"/>
          <p:nvPr/>
        </p:nvSpPr>
        <p:spPr>
          <a:xfrm>
            <a:off x="3324153" y="1346053"/>
            <a:ext cx="3044897" cy="130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Operacionais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Monitoramento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F5E1FDB-DF88-4F03-5973-C02652E7A092}"/>
              </a:ext>
            </a:extLst>
          </p:cNvPr>
          <p:cNvSpPr txBox="1"/>
          <p:nvPr/>
        </p:nvSpPr>
        <p:spPr>
          <a:xfrm>
            <a:off x="3124850" y="277410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Hardwares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168;p3">
            <a:extLst>
              <a:ext uri="{FF2B5EF4-FFF2-40B4-BE49-F238E27FC236}">
                <a16:creationId xmlns:a16="http://schemas.microsoft.com/office/drawing/2014/main" id="{FA3C0C69-E420-C380-CD35-E807ECF5F9B7}"/>
              </a:ext>
            </a:extLst>
          </p:cNvPr>
          <p:cNvSpPr txBox="1"/>
          <p:nvPr/>
        </p:nvSpPr>
        <p:spPr>
          <a:xfrm>
            <a:off x="3324153" y="2906467"/>
            <a:ext cx="3775147" cy="130755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Armazenamento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(disco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rígidos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SSDs)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Memória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Processadores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1596666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8434" name="Picture 2" descr="windows-server-logo -">
            <a:extLst>
              <a:ext uri="{FF2B5EF4-FFF2-40B4-BE49-F238E27FC236}">
                <a16:creationId xmlns:a16="http://schemas.microsoft.com/office/drawing/2014/main" id="{B9172490-FDD4-3794-ED92-3A09B834FD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4873" y="1711742"/>
            <a:ext cx="1739284" cy="919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6" name="Picture 4" descr="ubuntu Logo PNG Vector (SVG) Free Download">
            <a:extLst>
              <a:ext uri="{FF2B5EF4-FFF2-40B4-BE49-F238E27FC236}">
                <a16:creationId xmlns:a16="http://schemas.microsoft.com/office/drawing/2014/main" id="{A7D541F3-1BD8-B3A3-6017-F0A544583A7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045" y="1635075"/>
            <a:ext cx="984250" cy="816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38" name="Picture 6">
            <a:extLst>
              <a:ext uri="{FF2B5EF4-FFF2-40B4-BE49-F238E27FC236}">
                <a16:creationId xmlns:a16="http://schemas.microsoft.com/office/drawing/2014/main" id="{F6890BB2-1E16-8D95-FC1C-996B395B30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18645" y="2663508"/>
            <a:ext cx="1581150" cy="533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4" name="Picture 12" descr="Estação Espacial Internacional adota o Debian Linux - SempreUpdate">
            <a:extLst>
              <a:ext uri="{FF2B5EF4-FFF2-40B4-BE49-F238E27FC236}">
                <a16:creationId xmlns:a16="http://schemas.microsoft.com/office/drawing/2014/main" id="{B38E61D1-B7CA-AD05-9792-0BDB379F67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0795" y="3197754"/>
            <a:ext cx="1264356" cy="711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6" name="Picture 14">
            <a:extLst>
              <a:ext uri="{FF2B5EF4-FFF2-40B4-BE49-F238E27FC236}">
                <a16:creationId xmlns:a16="http://schemas.microsoft.com/office/drawing/2014/main" id="{C8ED7597-60F6-AB21-0631-CCC3CF911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37845" y="3197146"/>
            <a:ext cx="1060450" cy="2982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48" name="Picture 16" descr="Oraclelinux - Official Image | Docker Hub">
            <a:extLst>
              <a:ext uri="{FF2B5EF4-FFF2-40B4-BE49-F238E27FC236}">
                <a16:creationId xmlns:a16="http://schemas.microsoft.com/office/drawing/2014/main" id="{5611BD91-22C6-6E46-731F-7250F52B39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31470" y="3742366"/>
            <a:ext cx="1473200" cy="5892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0" name="Picture 18">
            <a:extLst>
              <a:ext uri="{FF2B5EF4-FFF2-40B4-BE49-F238E27FC236}">
                <a16:creationId xmlns:a16="http://schemas.microsoft.com/office/drawing/2014/main" id="{FBBFC9C3-6080-9D45-17D1-9C810603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69466" y="1705888"/>
            <a:ext cx="1878711" cy="7162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52" name="Picture 20" descr="Desmistificando o Nginx: parte 1 | Thiago Alexandria">
            <a:extLst>
              <a:ext uri="{FF2B5EF4-FFF2-40B4-BE49-F238E27FC236}">
                <a16:creationId xmlns:a16="http://schemas.microsoft.com/office/drawing/2014/main" id="{8976338B-990D-8EE0-263B-2F5A45D820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45707" y="2501246"/>
            <a:ext cx="1735984" cy="695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Google Shape;168;p3">
            <a:extLst>
              <a:ext uri="{FF2B5EF4-FFF2-40B4-BE49-F238E27FC236}">
                <a16:creationId xmlns:a16="http://schemas.microsoft.com/office/drawing/2014/main" id="{CB23DF2E-2C7A-3B6E-5686-CC1B6FE6B894}"/>
              </a:ext>
            </a:extLst>
          </p:cNvPr>
          <p:cNvSpPr txBox="1"/>
          <p:nvPr/>
        </p:nvSpPr>
        <p:spPr>
          <a:xfrm>
            <a:off x="759773" y="119133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</a:t>
            </a: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Operacional</a:t>
            </a:r>
            <a:endParaRPr lang="en-US" sz="18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" name="Google Shape;168;p3">
            <a:extLst>
              <a:ext uri="{FF2B5EF4-FFF2-40B4-BE49-F238E27FC236}">
                <a16:creationId xmlns:a16="http://schemas.microsoft.com/office/drawing/2014/main" id="{B1B2228B-1311-A7FA-4077-6E3B425AA7D7}"/>
              </a:ext>
            </a:extLst>
          </p:cNvPr>
          <p:cNvSpPr txBox="1"/>
          <p:nvPr/>
        </p:nvSpPr>
        <p:spPr>
          <a:xfrm>
            <a:off x="3986374" y="1191337"/>
            <a:ext cx="3044897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</a:p>
        </p:txBody>
      </p:sp>
    </p:spTree>
    <p:extLst>
      <p:ext uri="{BB962C8B-B14F-4D97-AF65-F5344CB8AC3E}">
        <p14:creationId xmlns:p14="http://schemas.microsoft.com/office/powerpoint/2010/main" val="2023354572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458" name="Picture 2" descr="Computer Servers Computer Icons Web Server Image Server - Clipart Server -  Png Download - Full Size Clipart (#79134) - PinClipart">
            <a:extLst>
              <a:ext uri="{FF2B5EF4-FFF2-40B4-BE49-F238E27FC236}">
                <a16:creationId xmlns:a16="http://schemas.microsoft.com/office/drawing/2014/main" id="{C38C416D-9F06-A076-518B-1188C5A9C4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0" y="834465"/>
            <a:ext cx="2324488" cy="35914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EB740C81-BC0F-534A-FA19-2047025F79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7952" y="2381250"/>
            <a:ext cx="1168660" cy="3944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0" descr="Desmistificando o Nginx: parte 1 | Thiago Alexandria">
            <a:extLst>
              <a:ext uri="{FF2B5EF4-FFF2-40B4-BE49-F238E27FC236}">
                <a16:creationId xmlns:a16="http://schemas.microsoft.com/office/drawing/2014/main" id="{A82E8309-58D9-3972-12E5-2C7F3D6A9C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64587" y="2980110"/>
            <a:ext cx="1122025" cy="4497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85248D4B-E2F8-6ACE-10EA-7A08511085B5}"/>
              </a:ext>
            </a:extLst>
          </p:cNvPr>
          <p:cNvCxnSpPr>
            <a:cxnSpLocks/>
          </p:cNvCxnSpPr>
          <p:nvPr/>
        </p:nvCxnSpPr>
        <p:spPr>
          <a:xfrm>
            <a:off x="704563" y="2374905"/>
            <a:ext cx="3263900" cy="0"/>
          </a:xfrm>
          <a:prstGeom prst="straightConnector1">
            <a:avLst/>
          </a:prstGeom>
          <a:ln w="76200"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C6160BA8-6D9D-03EF-E270-C687A946DA40}"/>
              </a:ext>
            </a:extLst>
          </p:cNvPr>
          <p:cNvCxnSpPr>
            <a:cxnSpLocks/>
          </p:cNvCxnSpPr>
          <p:nvPr/>
        </p:nvCxnSpPr>
        <p:spPr>
          <a:xfrm flipH="1">
            <a:off x="704563" y="2838455"/>
            <a:ext cx="3263900" cy="0"/>
          </a:xfrm>
          <a:prstGeom prst="straightConnector1">
            <a:avLst/>
          </a:prstGeom>
          <a:ln w="76200">
            <a:solidFill>
              <a:srgbClr val="00B050"/>
            </a:solidFill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24" name="Google Shape;168;p3">
            <a:extLst>
              <a:ext uri="{FF2B5EF4-FFF2-40B4-BE49-F238E27FC236}">
                <a16:creationId xmlns:a16="http://schemas.microsoft.com/office/drawing/2014/main" id="{A563C3E1-C15F-1DE6-F98F-A525C73ACA74}"/>
              </a:ext>
            </a:extLst>
          </p:cNvPr>
          <p:cNvSpPr txBox="1"/>
          <p:nvPr/>
        </p:nvSpPr>
        <p:spPr>
          <a:xfrm>
            <a:off x="495013" y="3186002"/>
            <a:ext cx="3683000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HTML, CSS,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Imagens, </a:t>
            </a: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…</a:t>
            </a:r>
          </a:p>
        </p:txBody>
      </p:sp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D6B6A077-6FA9-76F9-6B45-1EF94B1EED1A}"/>
              </a:ext>
            </a:extLst>
          </p:cNvPr>
          <p:cNvSpPr txBox="1"/>
          <p:nvPr/>
        </p:nvSpPr>
        <p:spPr>
          <a:xfrm>
            <a:off x="704563" y="2027128"/>
            <a:ext cx="3107079" cy="2320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Requisição</a:t>
            </a:r>
            <a:r>
              <a:rPr lang="en-US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HTTP</a:t>
            </a:r>
          </a:p>
        </p:txBody>
      </p:sp>
    </p:spTree>
    <p:extLst>
      <p:ext uri="{BB962C8B-B14F-4D97-AF65-F5344CB8AC3E}">
        <p14:creationId xmlns:p14="http://schemas.microsoft.com/office/powerpoint/2010/main" val="3687112545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23783" y="1602175"/>
            <a:ext cx="8296434" cy="124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Mas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por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que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preciso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saber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isso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32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943946481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conhecer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outros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tipos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servidores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02259992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3162" y="1306654"/>
            <a:ext cx="2361496" cy="23614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635052" y="4025291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(Servers)</a:t>
            </a:r>
          </a:p>
        </p:txBody>
      </p:sp>
      <p:sp>
        <p:nvSpPr>
          <p:cNvPr id="17" name="Google Shape;168;p3">
            <a:extLst>
              <a:ext uri="{FF2B5EF4-FFF2-40B4-BE49-F238E27FC236}">
                <a16:creationId xmlns:a16="http://schemas.microsoft.com/office/drawing/2014/main" id="{9B98E418-DF73-D99A-5561-AC3918CFD995}"/>
              </a:ext>
            </a:extLst>
          </p:cNvPr>
          <p:cNvSpPr txBox="1"/>
          <p:nvPr/>
        </p:nvSpPr>
        <p:spPr>
          <a:xfrm>
            <a:off x="3657632" y="1383625"/>
            <a:ext cx="4210018" cy="237624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Arquivos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Segurança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(Firewall)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Streaming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</a:t>
            </a:r>
          </a:p>
        </p:txBody>
      </p:sp>
    </p:spTree>
    <p:extLst>
      <p:ext uri="{BB962C8B-B14F-4D97-AF65-F5344CB8AC3E}">
        <p14:creationId xmlns:p14="http://schemas.microsoft.com/office/powerpoint/2010/main" val="1663129207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263" y="222439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3568816" y="3619836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Proxy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59" y="2343508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14" y="220286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6794500" y="2756653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6794500" y="2932318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5475891" y="2207836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FD1ECC6-48CF-1169-4081-99431E23BB07}"/>
              </a:ext>
            </a:extLst>
          </p:cNvPr>
          <p:cNvCxnSpPr>
            <a:cxnSpLocks/>
          </p:cNvCxnSpPr>
          <p:nvPr/>
        </p:nvCxnSpPr>
        <p:spPr>
          <a:xfrm>
            <a:off x="4672761" y="2756653"/>
            <a:ext cx="85437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53C4401-FF0A-97AB-6463-03984EF5AE02}"/>
              </a:ext>
            </a:extLst>
          </p:cNvPr>
          <p:cNvCxnSpPr>
            <a:cxnSpLocks/>
          </p:cNvCxnSpPr>
          <p:nvPr/>
        </p:nvCxnSpPr>
        <p:spPr>
          <a:xfrm flipH="1">
            <a:off x="4672761" y="2932318"/>
            <a:ext cx="85437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8207350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3568816" y="3485651"/>
            <a:ext cx="105771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Firewall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0259" y="2343508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2414" y="220286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6794500" y="2756653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6794500" y="2932318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5475891" y="2207836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cxnSp>
        <p:nvCxnSpPr>
          <p:cNvPr id="24" name="Conector de Seta Reta 23">
            <a:extLst>
              <a:ext uri="{FF2B5EF4-FFF2-40B4-BE49-F238E27FC236}">
                <a16:creationId xmlns:a16="http://schemas.microsoft.com/office/drawing/2014/main" id="{1FD1ECC6-48CF-1169-4081-99431E23BB07}"/>
              </a:ext>
            </a:extLst>
          </p:cNvPr>
          <p:cNvCxnSpPr>
            <a:cxnSpLocks/>
          </p:cNvCxnSpPr>
          <p:nvPr/>
        </p:nvCxnSpPr>
        <p:spPr>
          <a:xfrm>
            <a:off x="4672761" y="2756653"/>
            <a:ext cx="85437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E53C4401-FF0A-97AB-6463-03984EF5AE02}"/>
              </a:ext>
            </a:extLst>
          </p:cNvPr>
          <p:cNvCxnSpPr>
            <a:cxnSpLocks/>
          </p:cNvCxnSpPr>
          <p:nvPr/>
        </p:nvCxnSpPr>
        <p:spPr>
          <a:xfrm flipH="1">
            <a:off x="4672761" y="2932318"/>
            <a:ext cx="85437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pic>
        <p:nvPicPr>
          <p:cNvPr id="20482" name="Picture 2" descr="Firewall Vector Art, Icons, and Graphics for Free Download">
            <a:extLst>
              <a:ext uri="{FF2B5EF4-FFF2-40B4-BE49-F238E27FC236}">
                <a16:creationId xmlns:a16="http://schemas.microsoft.com/office/drawing/2014/main" id="{0799A642-9B4D-4817-8257-098A64A1D4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4422" y="2306992"/>
            <a:ext cx="1066296" cy="10662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32104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</p:spTree>
    <p:extLst>
      <p:ext uri="{BB962C8B-B14F-4D97-AF65-F5344CB8AC3E}">
        <p14:creationId xmlns:p14="http://schemas.microsoft.com/office/powerpoint/2010/main" val="71875753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885767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669777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13534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199493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57661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54081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398779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32318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E-mail Server</a:t>
            </a:r>
          </a:p>
        </p:txBody>
      </p:sp>
      <p:pic>
        <p:nvPicPr>
          <p:cNvPr id="22530" name="Picture 2" descr="Ícones de computador Endereço de e-mail Gmail Google Drive, conveniente e  rápido, azul, ângulo png | PNGEgg">
            <a:extLst>
              <a:ext uri="{FF2B5EF4-FFF2-40B4-BE49-F238E27FC236}">
                <a16:creationId xmlns:a16="http://schemas.microsoft.com/office/drawing/2014/main" id="{F9A79E0D-590A-8014-72F7-75B57C01A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04619" y="3024067"/>
            <a:ext cx="435815" cy="435277"/>
          </a:xfrm>
          <a:prstGeom prst="ellipse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98675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026" name="Picture 2" descr="Matriz de precoce Aceno com a cabeça harvard mark i computer amante Expor  cúpula">
            <a:extLst>
              <a:ext uri="{FF2B5EF4-FFF2-40B4-BE49-F238E27FC236}">
                <a16:creationId xmlns:a16="http://schemas.microsoft.com/office/drawing/2014/main" id="{D0699635-2B3E-DF18-C69A-AF827E7975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5199" y="1489418"/>
            <a:ext cx="4902907" cy="2757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2616200" y="4240152"/>
            <a:ext cx="3162300" cy="503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Harvard Mark I (1944)</a:t>
            </a: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62" y="2242255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8362" y="942313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0285" y="3726323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56618" y="1570080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44082" y="3256039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28134" y="2814207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28134" y="1710627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10569" y="3455325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21071" y="2988864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46761" y="279941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5532" y="2444566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37687" y="2303926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29773" y="2857711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29773" y="3033376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28985" y="2306890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329689" y="3743760"/>
            <a:ext cx="1941379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Application Server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pic>
        <p:nvPicPr>
          <p:cNvPr id="2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5B7C4FBB-EF14-BD04-435E-53DF9FDE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068" y="108703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EB278E6-9550-A88E-AE12-8F8DF86EC174}"/>
              </a:ext>
            </a:extLst>
          </p:cNvPr>
          <p:cNvCxnSpPr>
            <a:cxnSpLocks/>
          </p:cNvCxnSpPr>
          <p:nvPr/>
        </p:nvCxnSpPr>
        <p:spPr>
          <a:xfrm flipV="1">
            <a:off x="6679614" y="2011974"/>
            <a:ext cx="568786" cy="3547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649DA77-FDC8-0386-8F71-2BC08733FEC7}"/>
              </a:ext>
            </a:extLst>
          </p:cNvPr>
          <p:cNvCxnSpPr>
            <a:cxnSpLocks/>
          </p:cNvCxnSpPr>
          <p:nvPr/>
        </p:nvCxnSpPr>
        <p:spPr>
          <a:xfrm flipH="1">
            <a:off x="6807432" y="2189327"/>
            <a:ext cx="546749" cy="3612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6A073A5A-AC34-1B3C-E8EF-EB57428D8A69}"/>
              </a:ext>
            </a:extLst>
          </p:cNvPr>
          <p:cNvSpPr txBox="1"/>
          <p:nvPr/>
        </p:nvSpPr>
        <p:spPr>
          <a:xfrm>
            <a:off x="7269118" y="2573905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Database Server</a:t>
            </a:r>
          </a:p>
        </p:txBody>
      </p:sp>
      <p:sp>
        <p:nvSpPr>
          <p:cNvPr id="31" name="Cilindro 30">
            <a:extLst>
              <a:ext uri="{FF2B5EF4-FFF2-40B4-BE49-F238E27FC236}">
                <a16:creationId xmlns:a16="http://schemas.microsoft.com/office/drawing/2014/main" id="{ACD23C79-F603-FA06-A517-22911B9050EF}"/>
              </a:ext>
            </a:extLst>
          </p:cNvPr>
          <p:cNvSpPr/>
          <p:nvPr/>
        </p:nvSpPr>
        <p:spPr>
          <a:xfrm>
            <a:off x="8081258" y="1893242"/>
            <a:ext cx="292002" cy="361282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65228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2063834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763892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35" y="3547902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62968" y="1391659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50432" y="3077618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34484" y="26357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34484" y="1532206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16919" y="3276904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27421" y="28104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53111" y="2620994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78291" y="2063834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3751316" y="3404109"/>
            <a:ext cx="1941379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Application Server</a:t>
            </a:r>
          </a:p>
          <a:p>
            <a:pPr marL="361950" marR="0" lvl="1" indent="-28575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pic>
        <p:nvPicPr>
          <p:cNvPr id="2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5B7C4FBB-EF14-BD04-435E-53DF9FDECA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019" y="852645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FEB278E6-9550-A88E-AE12-8F8DF86EC174}"/>
              </a:ext>
            </a:extLst>
          </p:cNvPr>
          <p:cNvCxnSpPr>
            <a:cxnSpLocks/>
          </p:cNvCxnSpPr>
          <p:nvPr/>
        </p:nvCxnSpPr>
        <p:spPr>
          <a:xfrm flipV="1">
            <a:off x="4803565" y="1777580"/>
            <a:ext cx="568786" cy="354706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E649DA77-FDC8-0386-8F71-2BC08733FEC7}"/>
              </a:ext>
            </a:extLst>
          </p:cNvPr>
          <p:cNvCxnSpPr>
            <a:cxnSpLocks/>
          </p:cNvCxnSpPr>
          <p:nvPr/>
        </p:nvCxnSpPr>
        <p:spPr>
          <a:xfrm flipH="1">
            <a:off x="4931383" y="1954933"/>
            <a:ext cx="546749" cy="361282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6A073A5A-AC34-1B3C-E8EF-EB57428D8A69}"/>
              </a:ext>
            </a:extLst>
          </p:cNvPr>
          <p:cNvSpPr txBox="1"/>
          <p:nvPr/>
        </p:nvSpPr>
        <p:spPr>
          <a:xfrm>
            <a:off x="5393069" y="2339511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Database Server</a:t>
            </a:r>
          </a:p>
        </p:txBody>
      </p:sp>
      <p:sp>
        <p:nvSpPr>
          <p:cNvPr id="31" name="Cilindro 30">
            <a:extLst>
              <a:ext uri="{FF2B5EF4-FFF2-40B4-BE49-F238E27FC236}">
                <a16:creationId xmlns:a16="http://schemas.microsoft.com/office/drawing/2014/main" id="{ACD23C79-F603-FA06-A517-22911B9050EF}"/>
              </a:ext>
            </a:extLst>
          </p:cNvPr>
          <p:cNvSpPr/>
          <p:nvPr/>
        </p:nvSpPr>
        <p:spPr>
          <a:xfrm>
            <a:off x="6205209" y="1658848"/>
            <a:ext cx="292002" cy="361282"/>
          </a:xfrm>
          <a:prstGeom prst="can">
            <a:avLst>
              <a:gd name="adj" fmla="val 40853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2" name="Google Shape;168;p3">
            <a:extLst>
              <a:ext uri="{FF2B5EF4-FFF2-40B4-BE49-F238E27FC236}">
                <a16:creationId xmlns:a16="http://schemas.microsoft.com/office/drawing/2014/main" id="{24280D30-1130-4676-EF71-9E40946B472A}"/>
              </a:ext>
            </a:extLst>
          </p:cNvPr>
          <p:cNvSpPr txBox="1"/>
          <p:nvPr/>
        </p:nvSpPr>
        <p:spPr>
          <a:xfrm>
            <a:off x="3605980" y="4114679"/>
            <a:ext cx="2328042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sem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internet,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chamamos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Intranet</a:t>
            </a:r>
          </a:p>
        </p:txBody>
      </p:sp>
    </p:spTree>
    <p:extLst>
      <p:ext uri="{BB962C8B-B14F-4D97-AF65-F5344CB8AC3E}">
        <p14:creationId xmlns:p14="http://schemas.microsoft.com/office/powerpoint/2010/main" val="138538197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2063834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74712" y="763892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6635" y="3547902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62968" y="1391659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50432" y="3077618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34484" y="26357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34484" y="1532206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16919" y="3276904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27421" y="28104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253111" y="2620994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3117" y="217748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3039234" y="3553220"/>
            <a:ext cx="2328042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DNS</a:t>
            </a:r>
          </a:p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(Domain Name Service)</a:t>
            </a:r>
          </a:p>
        </p:txBody>
      </p:sp>
      <p:pic>
        <p:nvPicPr>
          <p:cNvPr id="3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2F74D3C7-E83C-4910-62FD-DE5A5828EA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47509" y="67357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C7DDF216-2D50-B058-C1E0-7431DB116C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3285" y="2177481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6" name="Conector de Seta Reta 35">
            <a:extLst>
              <a:ext uri="{FF2B5EF4-FFF2-40B4-BE49-F238E27FC236}">
                <a16:creationId xmlns:a16="http://schemas.microsoft.com/office/drawing/2014/main" id="{72BAF8ED-5FCE-36EC-10E6-A62C0069B9E6}"/>
              </a:ext>
            </a:extLst>
          </p:cNvPr>
          <p:cNvCxnSpPr>
            <a:cxnSpLocks/>
          </p:cNvCxnSpPr>
          <p:nvPr/>
        </p:nvCxnSpPr>
        <p:spPr>
          <a:xfrm flipV="1">
            <a:off x="4774548" y="1490982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38" name="Conector de Seta Reta 37">
            <a:extLst>
              <a:ext uri="{FF2B5EF4-FFF2-40B4-BE49-F238E27FC236}">
                <a16:creationId xmlns:a16="http://schemas.microsoft.com/office/drawing/2014/main" id="{37451B1B-921A-0A2D-E8F1-8E0EDBF3093D}"/>
              </a:ext>
            </a:extLst>
          </p:cNvPr>
          <p:cNvCxnSpPr>
            <a:cxnSpLocks/>
          </p:cNvCxnSpPr>
          <p:nvPr/>
        </p:nvCxnSpPr>
        <p:spPr>
          <a:xfrm flipH="1">
            <a:off x="4841035" y="1690268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9" name="Conector de Seta Reta 38">
            <a:extLst>
              <a:ext uri="{FF2B5EF4-FFF2-40B4-BE49-F238E27FC236}">
                <a16:creationId xmlns:a16="http://schemas.microsoft.com/office/drawing/2014/main" id="{5195B156-8904-30F3-773A-3801F2504383}"/>
              </a:ext>
            </a:extLst>
          </p:cNvPr>
          <p:cNvCxnSpPr>
            <a:cxnSpLocks/>
          </p:cNvCxnSpPr>
          <p:nvPr/>
        </p:nvCxnSpPr>
        <p:spPr>
          <a:xfrm>
            <a:off x="4882824" y="2724686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40" name="Conector de Seta Reta 39">
            <a:extLst>
              <a:ext uri="{FF2B5EF4-FFF2-40B4-BE49-F238E27FC236}">
                <a16:creationId xmlns:a16="http://schemas.microsoft.com/office/drawing/2014/main" id="{39807BF2-227E-7450-7EBE-3706D3B11486}"/>
              </a:ext>
            </a:extLst>
          </p:cNvPr>
          <p:cNvCxnSpPr>
            <a:cxnSpLocks/>
          </p:cNvCxnSpPr>
          <p:nvPr/>
        </p:nvCxnSpPr>
        <p:spPr>
          <a:xfrm flipH="1">
            <a:off x="4875761" y="2899343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41" name="Google Shape;168;p3">
            <a:extLst>
              <a:ext uri="{FF2B5EF4-FFF2-40B4-BE49-F238E27FC236}">
                <a16:creationId xmlns:a16="http://schemas.microsoft.com/office/drawing/2014/main" id="{B30D35D1-C48F-5899-65AC-2F630EF4B188}"/>
              </a:ext>
            </a:extLst>
          </p:cNvPr>
          <p:cNvSpPr txBox="1"/>
          <p:nvPr/>
        </p:nvSpPr>
        <p:spPr>
          <a:xfrm>
            <a:off x="2837270" y="1227989"/>
            <a:ext cx="2812494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portal.dio.me = 89.12.**.29</a:t>
            </a:r>
          </a:p>
        </p:txBody>
      </p:sp>
    </p:spTree>
    <p:extLst>
      <p:ext uri="{BB962C8B-B14F-4D97-AF65-F5344CB8AC3E}">
        <p14:creationId xmlns:p14="http://schemas.microsoft.com/office/powerpoint/2010/main" val="2166930482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54D932-98C1-0E99-8EB3-8BFDBF8C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6420" y="1705370"/>
            <a:ext cx="2919663" cy="1066800"/>
          </a:xfrm>
          <a:prstGeom prst="rect">
            <a:avLst/>
          </a:prstGeom>
        </p:spPr>
      </p:pic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F440B527-7A2B-4E1E-F6AD-F1819F258188}"/>
              </a:ext>
            </a:extLst>
          </p:cNvPr>
          <p:cNvSpPr txBox="1"/>
          <p:nvPr/>
        </p:nvSpPr>
        <p:spPr>
          <a:xfrm>
            <a:off x="557266" y="4058347"/>
            <a:ext cx="5106934" cy="46815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Realiza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domínio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Registro.br (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outro)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DNS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correspondente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E6D6DC-E289-B66B-5BE2-9B7B5F0A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892" y="617000"/>
            <a:ext cx="4562930" cy="30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7003001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Entendendo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publicação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na</a:t>
            </a:r>
            <a:r>
              <a:rPr lang="en-US" sz="2400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internet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3" y="870463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03 – O que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são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b="1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Hospedagem de sites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834055670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21857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1C34AD82-2A4A-D0E0-C175-48EAFB5257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8853" y="922240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8" name="Picture 14" descr="ícone De Smartphone Modelo | PosterMyWall">
            <a:extLst>
              <a:ext uri="{FF2B5EF4-FFF2-40B4-BE49-F238E27FC236}">
                <a16:creationId xmlns:a16="http://schemas.microsoft.com/office/drawing/2014/main" id="{BB9E32EC-AC86-6AB7-A7B7-17437E4D7C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00776" y="3706250"/>
            <a:ext cx="1023528" cy="1023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570A8D14-BC65-2B4E-C0C3-6769A26DC73E}"/>
              </a:ext>
            </a:extLst>
          </p:cNvPr>
          <p:cNvCxnSpPr/>
          <p:nvPr/>
        </p:nvCxnSpPr>
        <p:spPr>
          <a:xfrm>
            <a:off x="2697109" y="1550007"/>
            <a:ext cx="983030" cy="82962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6C2ACEBF-7A80-80C8-1E42-EAEDAC4F5958}"/>
              </a:ext>
            </a:extLst>
          </p:cNvPr>
          <p:cNvCxnSpPr>
            <a:cxnSpLocks/>
          </p:cNvCxnSpPr>
          <p:nvPr/>
        </p:nvCxnSpPr>
        <p:spPr>
          <a:xfrm flipV="1">
            <a:off x="2484573" y="3235966"/>
            <a:ext cx="1084243" cy="700615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568625" y="2794134"/>
            <a:ext cx="97596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ECB8AFD9-CB6C-E43C-2C97-8B9AEA87B35C}"/>
              </a:ext>
            </a:extLst>
          </p:cNvPr>
          <p:cNvCxnSpPr>
            <a:cxnSpLocks/>
          </p:cNvCxnSpPr>
          <p:nvPr/>
        </p:nvCxnSpPr>
        <p:spPr>
          <a:xfrm flipH="1" flipV="1">
            <a:off x="2568625" y="1690554"/>
            <a:ext cx="983030" cy="829621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0" name="Conector de Seta Reta 29">
            <a:extLst>
              <a:ext uri="{FF2B5EF4-FFF2-40B4-BE49-F238E27FC236}">
                <a16:creationId xmlns:a16="http://schemas.microsoft.com/office/drawing/2014/main" id="{96F8EE09-E2B0-ADB3-9121-1EC2B60A63F0}"/>
              </a:ext>
            </a:extLst>
          </p:cNvPr>
          <p:cNvCxnSpPr>
            <a:cxnSpLocks/>
          </p:cNvCxnSpPr>
          <p:nvPr/>
        </p:nvCxnSpPr>
        <p:spPr>
          <a:xfrm flipH="1">
            <a:off x="2551060" y="3435252"/>
            <a:ext cx="1078025" cy="722564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561562" y="2968791"/>
            <a:ext cx="983030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173055" y="28092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(Clients)</a:t>
            </a:r>
          </a:p>
        </p:txBody>
      </p:sp>
      <p:pic>
        <p:nvPicPr>
          <p:cNvPr id="17" name="Picture 6" descr="Globe icon - Icons8 Flat Color Icons">
            <a:extLst>
              <a:ext uri="{FF2B5EF4-FFF2-40B4-BE49-F238E27FC236}">
                <a16:creationId xmlns:a16="http://schemas.microsoft.com/office/drawing/2014/main" id="{CC8590B1-A224-C63B-C50A-4EC1D741FB0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46023" y="2388020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B9E8C046-A6E3-4245-5C25-54D9BADC44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78178" y="2247380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1" name="Conector de Seta Reta 20">
            <a:extLst>
              <a:ext uri="{FF2B5EF4-FFF2-40B4-BE49-F238E27FC236}">
                <a16:creationId xmlns:a16="http://schemas.microsoft.com/office/drawing/2014/main" id="{994B5F9F-078C-9445-C730-266C948694EF}"/>
              </a:ext>
            </a:extLst>
          </p:cNvPr>
          <p:cNvCxnSpPr>
            <a:cxnSpLocks/>
          </p:cNvCxnSpPr>
          <p:nvPr/>
        </p:nvCxnSpPr>
        <p:spPr>
          <a:xfrm>
            <a:off x="4870264" y="2801165"/>
            <a:ext cx="929028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796EC-55E0-0C7D-0CD6-674F2E9F4A16}"/>
              </a:ext>
            </a:extLst>
          </p:cNvPr>
          <p:cNvCxnSpPr>
            <a:cxnSpLocks/>
          </p:cNvCxnSpPr>
          <p:nvPr/>
        </p:nvCxnSpPr>
        <p:spPr>
          <a:xfrm flipH="1">
            <a:off x="4870264" y="2976830"/>
            <a:ext cx="929028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0693BD9D-45AE-44F5-757F-AECB1DA973FF}"/>
              </a:ext>
            </a:extLst>
          </p:cNvPr>
          <p:cNvSpPr txBox="1"/>
          <p:nvPr/>
        </p:nvSpPr>
        <p:spPr>
          <a:xfrm>
            <a:off x="3551655" y="2252348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27" name="Google Shape;168;p3">
            <a:extLst>
              <a:ext uri="{FF2B5EF4-FFF2-40B4-BE49-F238E27FC236}">
                <a16:creationId xmlns:a16="http://schemas.microsoft.com/office/drawing/2014/main" id="{7CEC230E-B2C5-4B40-1A34-6AFEE71036B7}"/>
              </a:ext>
            </a:extLst>
          </p:cNvPr>
          <p:cNvSpPr txBox="1"/>
          <p:nvPr/>
        </p:nvSpPr>
        <p:spPr>
          <a:xfrm>
            <a:off x="5678178" y="36134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Web Server</a:t>
            </a:r>
          </a:p>
        </p:txBody>
      </p:sp>
      <p:sp>
        <p:nvSpPr>
          <p:cNvPr id="24" name="Seta: para Baixo 23">
            <a:extLst>
              <a:ext uri="{FF2B5EF4-FFF2-40B4-BE49-F238E27FC236}">
                <a16:creationId xmlns:a16="http://schemas.microsoft.com/office/drawing/2014/main" id="{0EABD3DC-1302-51D5-CC5D-96A7410EA25A}"/>
              </a:ext>
            </a:extLst>
          </p:cNvPr>
          <p:cNvSpPr/>
          <p:nvPr/>
        </p:nvSpPr>
        <p:spPr>
          <a:xfrm>
            <a:off x="6108776" y="1390651"/>
            <a:ext cx="385977" cy="714714"/>
          </a:xfrm>
          <a:prstGeom prst="downArrow">
            <a:avLst>
              <a:gd name="adj1" fmla="val 50000"/>
              <a:gd name="adj2" fmla="val 70000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5" name="Google Shape;168;p3">
            <a:extLst>
              <a:ext uri="{FF2B5EF4-FFF2-40B4-BE49-F238E27FC236}">
                <a16:creationId xmlns:a16="http://schemas.microsoft.com/office/drawing/2014/main" id="{1D728549-5993-BDA7-0C99-5A2510CF0C45}"/>
              </a:ext>
            </a:extLst>
          </p:cNvPr>
          <p:cNvSpPr txBox="1"/>
          <p:nvPr/>
        </p:nvSpPr>
        <p:spPr>
          <a:xfrm>
            <a:off x="5132805" y="1141354"/>
            <a:ext cx="223954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Vamos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contratar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isso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aqui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07600902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1552AFD-EB73-ACFB-3A71-985173ECCD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978" y="1131653"/>
            <a:ext cx="3283152" cy="2362200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CCDC8870-5E90-142A-75F8-C759D7038B0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6474" y="3637373"/>
            <a:ext cx="4127500" cy="978904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C572528F-3995-EE9B-7885-E22A8A4FF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6773" y="464696"/>
            <a:ext cx="3453102" cy="2030365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EA303866-369D-D804-8677-A34083D055A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72000" y="1918421"/>
            <a:ext cx="3416769" cy="1718952"/>
          </a:xfrm>
          <a:prstGeom prst="rect">
            <a:avLst/>
          </a:prstGeom>
        </p:spPr>
      </p:pic>
      <p:sp>
        <p:nvSpPr>
          <p:cNvPr id="13" name="Google Shape;195;p5">
            <a:extLst>
              <a:ext uri="{FF2B5EF4-FFF2-40B4-BE49-F238E27FC236}">
                <a16:creationId xmlns:a16="http://schemas.microsoft.com/office/drawing/2014/main" id="{68D4F808-E2D9-893B-CDB2-3D7D691DBB3F}"/>
              </a:ext>
            </a:extLst>
          </p:cNvPr>
          <p:cNvSpPr txBox="1"/>
          <p:nvPr/>
        </p:nvSpPr>
        <p:spPr>
          <a:xfrm>
            <a:off x="363070" y="291009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378683975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7454D932-98C1-0E99-8EB3-8BFDBF8C2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220" y="1667345"/>
            <a:ext cx="2990298" cy="1092609"/>
          </a:xfrm>
          <a:prstGeom prst="rect">
            <a:avLst/>
          </a:prstGeom>
        </p:spPr>
      </p:pic>
      <p:sp>
        <p:nvSpPr>
          <p:cNvPr id="28" name="Google Shape;168;p3">
            <a:extLst>
              <a:ext uri="{FF2B5EF4-FFF2-40B4-BE49-F238E27FC236}">
                <a16:creationId xmlns:a16="http://schemas.microsoft.com/office/drawing/2014/main" id="{F440B527-7A2B-4E1E-F6AD-F1819F258188}"/>
              </a:ext>
            </a:extLst>
          </p:cNvPr>
          <p:cNvSpPr txBox="1"/>
          <p:nvPr/>
        </p:nvSpPr>
        <p:spPr>
          <a:xfrm>
            <a:off x="420220" y="3954452"/>
            <a:ext cx="5106934" cy="6530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Realiza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domínio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Registro.br (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outro)</a:t>
            </a: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para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DNS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correspondente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fornecido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pela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sua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hospedagem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6" name="Imagem 5">
            <a:extLst>
              <a:ext uri="{FF2B5EF4-FFF2-40B4-BE49-F238E27FC236}">
                <a16:creationId xmlns:a16="http://schemas.microsoft.com/office/drawing/2014/main" id="{CAE6D6DC-E289-B66B-5BE2-9B7B5F0AC1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37892" y="617000"/>
            <a:ext cx="4562930" cy="30870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6923944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Conceito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i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Servers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44029" y="1830109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3128" y="1987475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47576" y="1830109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49550" y="2402646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065935" y="2396085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065935" y="2571750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15811" y="2571750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48440" y="2453696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32625" y="2402646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contratado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818760" y="1851803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pic>
        <p:nvPicPr>
          <p:cNvPr id="24578" name="Picture 2" descr="Filezilla Logotype Concept by Rasul Hasan on Dribbble">
            <a:extLst>
              <a:ext uri="{FF2B5EF4-FFF2-40B4-BE49-F238E27FC236}">
                <a16:creationId xmlns:a16="http://schemas.microsoft.com/office/drawing/2014/main" id="{CBA018F4-6590-617F-BE29-479489A8C0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0479" y="3038758"/>
            <a:ext cx="1299941" cy="9749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3" name="Google Shape;168;p3">
            <a:extLst>
              <a:ext uri="{FF2B5EF4-FFF2-40B4-BE49-F238E27FC236}">
                <a16:creationId xmlns:a16="http://schemas.microsoft.com/office/drawing/2014/main" id="{F6EA1CD8-3BD2-14F5-D961-E6C45B885FDD}"/>
              </a:ext>
            </a:extLst>
          </p:cNvPr>
          <p:cNvSpPr txBox="1"/>
          <p:nvPr/>
        </p:nvSpPr>
        <p:spPr>
          <a:xfrm>
            <a:off x="3329287" y="1111379"/>
            <a:ext cx="211318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Conexão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FTP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(File Transfer Protocol)</a:t>
            </a:r>
          </a:p>
        </p:txBody>
      </p:sp>
      <p:sp>
        <p:nvSpPr>
          <p:cNvPr id="24" name="Google Shape;168;p3">
            <a:extLst>
              <a:ext uri="{FF2B5EF4-FFF2-40B4-BE49-F238E27FC236}">
                <a16:creationId xmlns:a16="http://schemas.microsoft.com/office/drawing/2014/main" id="{B919D1FF-188D-9835-75A0-2E9D894C5595}"/>
              </a:ext>
            </a:extLst>
          </p:cNvPr>
          <p:cNvSpPr txBox="1"/>
          <p:nvPr/>
        </p:nvSpPr>
        <p:spPr>
          <a:xfrm>
            <a:off x="300220" y="4406643"/>
            <a:ext cx="574735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* 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provedor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hospedagem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fornece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dados de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FTP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58127704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350370" y="2159527"/>
            <a:ext cx="8578849" cy="181557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Pronto! </a:t>
            </a:r>
          </a:p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Você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tem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seu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próprio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website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disponível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para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todos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na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internet.</a:t>
            </a:r>
            <a:endParaRPr lang="en-US" sz="32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73D61382-9126-5D35-6583-81474387C4B0}"/>
              </a:ext>
            </a:extLst>
          </p:cNvPr>
          <p:cNvSpPr txBox="1"/>
          <p:nvPr/>
        </p:nvSpPr>
        <p:spPr>
          <a:xfrm>
            <a:off x="350370" y="1524474"/>
            <a:ext cx="687070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endereço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registrado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Registro.br)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seu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Hospedagem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Sites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716709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2424165" y="4132729"/>
            <a:ext cx="3508481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32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Colossus (1946)</a:t>
            </a:r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2370AC5B-7DB6-3C1A-615B-D17F356E5C6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8220" y="1436595"/>
            <a:ext cx="3750186" cy="26311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 descr="Celebrating Colossus, the codebreaking computer - ITGS News">
            <a:extLst>
              <a:ext uri="{FF2B5EF4-FFF2-40B4-BE49-F238E27FC236}">
                <a16:creationId xmlns:a16="http://schemas.microsoft.com/office/drawing/2014/main" id="{273CF5AB-A493-C32B-4D8D-7DAF8ED2DEA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6093" y="869999"/>
            <a:ext cx="3750186" cy="2501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08445620"/>
      </p:ext>
    </p:extLst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" name="Google Shape;240;g116d3f5ae16_1_6">
            <a:extLst>
              <a:ext uri="{FF2B5EF4-FFF2-40B4-BE49-F238E27FC236}">
                <a16:creationId xmlns:a16="http://schemas.microsoft.com/office/drawing/2014/main" id="{E773181B-710C-CB8B-6766-7F336D781676}"/>
              </a:ext>
            </a:extLst>
          </p:cNvPr>
          <p:cNvSpPr/>
          <p:nvPr/>
        </p:nvSpPr>
        <p:spPr>
          <a:xfrm>
            <a:off x="1952169" y="3207478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web</a:t>
            </a:r>
            <a:endParaRPr sz="2000" u="non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987381581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necessário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linguagem de programação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321653169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6720" y="4184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o que é?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8" name="Google Shape;168;p3">
            <a:extLst>
              <a:ext uri="{FF2B5EF4-FFF2-40B4-BE49-F238E27FC236}">
                <a16:creationId xmlns:a16="http://schemas.microsoft.com/office/drawing/2014/main" id="{28C4F6DA-1178-5A84-B2BE-2013D7152C41}"/>
              </a:ext>
            </a:extLst>
          </p:cNvPr>
          <p:cNvSpPr txBox="1"/>
          <p:nvPr/>
        </p:nvSpPr>
        <p:spPr>
          <a:xfrm>
            <a:off x="350370" y="1897804"/>
            <a:ext cx="8206414" cy="128664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pt-BR" sz="2400" b="1" i="0" dirty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Linguagem de Programação</a:t>
            </a:r>
            <a:r>
              <a:rPr lang="pt-BR" sz="2400" b="0" i="0" dirty="0">
                <a:solidFill>
                  <a:srgbClr val="4D5156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 é uma linguagem escrita e formal que especifica um conjunto de instruções e regras usadas para gerar programas (software).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ea typeface="Calibri"/>
              <a:cs typeface="Calibri" panose="020F0502020204030204" pitchFamily="34" charset="0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928534716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Google Shape;195;p5">
            <a:extLst>
              <a:ext uri="{FF2B5EF4-FFF2-40B4-BE49-F238E27FC236}">
                <a16:creationId xmlns:a16="http://schemas.microsoft.com/office/drawing/2014/main" id="{61754A06-EFDA-1EEF-A98E-D5AA9CE712E4}"/>
              </a:ext>
            </a:extLst>
          </p:cNvPr>
          <p:cNvSpPr txBox="1"/>
          <p:nvPr/>
        </p:nvSpPr>
        <p:spPr>
          <a:xfrm>
            <a:off x="356720" y="4184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o que é?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94D58AC8-880C-5F0E-A31D-53FF18D83781}"/>
              </a:ext>
            </a:extLst>
          </p:cNvPr>
          <p:cNvSpPr txBox="1"/>
          <p:nvPr/>
        </p:nvSpPr>
        <p:spPr>
          <a:xfrm>
            <a:off x="4687422" y="1207996"/>
            <a:ext cx="4318000" cy="21938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</a:pPr>
            <a:r>
              <a:rPr lang="pt-BR" sz="2400" b="1" dirty="0">
                <a:solidFill>
                  <a:srgbClr val="EA4E60"/>
                </a:solidFill>
                <a:latin typeface="Century Gothic"/>
              </a:rPr>
              <a:t>5 primeiras </a:t>
            </a:r>
            <a:r>
              <a:rPr lang="pt-BR" sz="2400" i="0" dirty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segundo </a:t>
            </a:r>
            <a:r>
              <a:rPr lang="pt-BR" sz="2400" i="0" dirty="0" err="1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RedMonk</a:t>
            </a:r>
            <a:endParaRPr lang="pt-BR" sz="2400" i="0" dirty="0">
              <a:solidFill>
                <a:srgbClr val="5F6368"/>
              </a:solidFill>
              <a:effectLst/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i="0" dirty="0">
                <a:solidFill>
                  <a:srgbClr val="5F6368"/>
                </a:solidFill>
                <a:effectLst/>
                <a:latin typeface="Calibri" panose="020F0502020204030204" pitchFamily="34" charset="0"/>
                <a:cs typeface="Calibri" panose="020F0502020204030204" pitchFamily="34" charset="0"/>
              </a:rPr>
              <a:t>Javascript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Python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Java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PHP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buClr>
                <a:srgbClr val="000000"/>
              </a:buClr>
              <a:buSzPts val="1600"/>
              <a:buFont typeface="+mj-lt"/>
              <a:buAutoNum type="arabicPeriod"/>
            </a:pPr>
            <a:r>
              <a:rPr lang="pt-BR" sz="2400" dirty="0">
                <a:solidFill>
                  <a:srgbClr val="5F6368"/>
                </a:solidFill>
                <a:latin typeface="Calibri" panose="020F0502020204030204" pitchFamily="34" charset="0"/>
                <a:ea typeface="Calibri"/>
                <a:cs typeface="Calibri" panose="020F0502020204030204" pitchFamily="34" charset="0"/>
                <a:sym typeface="Calibri"/>
              </a:rPr>
              <a:t>C#</a:t>
            </a:r>
          </a:p>
        </p:txBody>
      </p:sp>
      <p:pic>
        <p:nvPicPr>
          <p:cNvPr id="26628" name="Picture 4" descr="Top 20 languages over time. X-axis shows time ranging from 2012 to 2022. y-axis shows ranks 1-20. languages are plotted by rank for each semi-annual iteration of the rankings.">
            <a:extLst>
              <a:ext uri="{FF2B5EF4-FFF2-40B4-BE49-F238E27FC236}">
                <a16:creationId xmlns:a16="http://schemas.microsoft.com/office/drawing/2014/main" id="{0D829460-1728-497C-400B-1FDCDF82C9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6720" y="1103242"/>
            <a:ext cx="4164375" cy="3321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9499160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necessário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Server-</a:t>
            </a:r>
            <a:r>
              <a:rPr lang="pt-BR" sz="4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side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126017185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Server-Side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80" y="2406308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00" y="2614611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27" y="240630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38101" y="2978845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054486" y="297228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054486" y="314794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04362" y="3147949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36991" y="302989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21176" y="2978845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(Server)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789432" y="24789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6425412" y="1565378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5492750" y="911288"/>
            <a:ext cx="219075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lang="en-US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845653245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0481" y="2457666"/>
            <a:ext cx="1437300" cy="1437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988938" y="4107645"/>
            <a:ext cx="1360385" cy="32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(Server)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1451720" y="1693320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308632" y="928976"/>
            <a:ext cx="275478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76" name="Picture 4" descr="C Sharp (C#) Logo PNG Vector (SVG) Free Download">
            <a:extLst>
              <a:ext uri="{FF2B5EF4-FFF2-40B4-BE49-F238E27FC236}">
                <a16:creationId xmlns:a16="http://schemas.microsoft.com/office/drawing/2014/main" id="{9E3F86FA-C0E5-3D72-62CC-E70A07CD0F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5337" y="2327956"/>
            <a:ext cx="940588" cy="10568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30570" y="3059752"/>
            <a:ext cx="898094" cy="8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0" name="Picture 8" descr="ícone Ruby, simples, a marca, logo em Devicon">
            <a:extLst>
              <a:ext uri="{FF2B5EF4-FFF2-40B4-BE49-F238E27FC236}">
                <a16:creationId xmlns:a16="http://schemas.microsoft.com/office/drawing/2014/main" id="{E631BB5D-3B51-BDAB-9151-E73AB21542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8778" y="1315061"/>
            <a:ext cx="1118971" cy="11189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2" name="Picture 10" descr="Logo Java: valor, história, png, vector">
            <a:extLst>
              <a:ext uri="{FF2B5EF4-FFF2-40B4-BE49-F238E27FC236}">
                <a16:creationId xmlns:a16="http://schemas.microsoft.com/office/drawing/2014/main" id="{13593D4B-28DB-ED89-31B3-6BA1E8666BB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99567" y="3601499"/>
            <a:ext cx="1416682" cy="7931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84" name="Picture 12" descr="PHP: Hypertext Preprocessor">
            <a:extLst>
              <a:ext uri="{FF2B5EF4-FFF2-40B4-BE49-F238E27FC236}">
                <a16:creationId xmlns:a16="http://schemas.microsoft.com/office/drawing/2014/main" id="{666E0AE9-2321-7129-4FE3-3669D16C5E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132" y="1327952"/>
            <a:ext cx="1436951" cy="8980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Google Shape;195;p5">
            <a:extLst>
              <a:ext uri="{FF2B5EF4-FFF2-40B4-BE49-F238E27FC236}">
                <a16:creationId xmlns:a16="http://schemas.microsoft.com/office/drawing/2014/main" id="{CB837EC6-49BE-4673-2BCF-3448FB85553D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Server-Side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1300484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350370" y="1375800"/>
            <a:ext cx="7597118" cy="233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sua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característica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menos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Prefira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aquela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a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mais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engajada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19100" marR="0" lvl="1" indent="-3429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Experimente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</p:txBody>
      </p:sp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9D5CA62D-1DD2-57A5-FCA3-87DC5C5FCE2D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Server-Side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918941476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Conceito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necessário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 </a:t>
            </a:r>
            <a:r>
              <a:rPr lang="pt-BR" sz="40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Client-side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933068607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6148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6C24D0CA-06B1-5DC3-8660-5C28BE9555C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2580" y="2406308"/>
            <a:ext cx="1299942" cy="12999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Globe icon - Icons8 Flat Color Icons">
            <a:extLst>
              <a:ext uri="{FF2B5EF4-FFF2-40B4-BE49-F238E27FC236}">
                <a16:creationId xmlns:a16="http://schemas.microsoft.com/office/drawing/2014/main" id="{4E085E57-04D7-9F7F-105D-727D53110C9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83800" y="2614611"/>
            <a:ext cx="985049" cy="9850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6127" y="2406308"/>
            <a:ext cx="1247175" cy="124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0" name="Conector de Seta Reta 19">
            <a:extLst>
              <a:ext uri="{FF2B5EF4-FFF2-40B4-BE49-F238E27FC236}">
                <a16:creationId xmlns:a16="http://schemas.microsoft.com/office/drawing/2014/main" id="{83D5A81B-B297-8746-DB62-EB88B4BF143A}"/>
              </a:ext>
            </a:extLst>
          </p:cNvPr>
          <p:cNvCxnSpPr>
            <a:cxnSpLocks/>
          </p:cNvCxnSpPr>
          <p:nvPr/>
        </p:nvCxnSpPr>
        <p:spPr>
          <a:xfrm>
            <a:off x="2738101" y="2978845"/>
            <a:ext cx="1159475" cy="4383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2" name="Conector de Seta Reta 21">
            <a:extLst>
              <a:ext uri="{FF2B5EF4-FFF2-40B4-BE49-F238E27FC236}">
                <a16:creationId xmlns:a16="http://schemas.microsoft.com/office/drawing/2014/main" id="{4C7F8CBF-7E05-7908-0CB6-1B23B8532837}"/>
              </a:ext>
            </a:extLst>
          </p:cNvPr>
          <p:cNvCxnSpPr>
            <a:cxnSpLocks/>
          </p:cNvCxnSpPr>
          <p:nvPr/>
        </p:nvCxnSpPr>
        <p:spPr>
          <a:xfrm>
            <a:off x="5054486" y="2972284"/>
            <a:ext cx="1037817" cy="0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5" name="Conector de Seta Reta 24">
            <a:extLst>
              <a:ext uri="{FF2B5EF4-FFF2-40B4-BE49-F238E27FC236}">
                <a16:creationId xmlns:a16="http://schemas.microsoft.com/office/drawing/2014/main" id="{554098F4-6078-A701-7BC2-978675C52802}"/>
              </a:ext>
            </a:extLst>
          </p:cNvPr>
          <p:cNvCxnSpPr>
            <a:cxnSpLocks/>
          </p:cNvCxnSpPr>
          <p:nvPr/>
        </p:nvCxnSpPr>
        <p:spPr>
          <a:xfrm flipH="1">
            <a:off x="5054486" y="3147949"/>
            <a:ext cx="1037817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cxnSp>
        <p:nvCxnSpPr>
          <p:cNvPr id="33" name="Conector de Seta Reta 32">
            <a:extLst>
              <a:ext uri="{FF2B5EF4-FFF2-40B4-BE49-F238E27FC236}">
                <a16:creationId xmlns:a16="http://schemas.microsoft.com/office/drawing/2014/main" id="{936E9D1F-D2E6-B403-3FD7-2661B5D6237A}"/>
              </a:ext>
            </a:extLst>
          </p:cNvPr>
          <p:cNvCxnSpPr>
            <a:cxnSpLocks/>
          </p:cNvCxnSpPr>
          <p:nvPr/>
        </p:nvCxnSpPr>
        <p:spPr>
          <a:xfrm flipH="1">
            <a:off x="2704362" y="3147949"/>
            <a:ext cx="1193214" cy="0"/>
          </a:xfrm>
          <a:prstGeom prst="straightConnector1">
            <a:avLst/>
          </a:prstGeom>
          <a:ln>
            <a:solidFill>
              <a:schemeClr val="accent5">
                <a:lumMod val="60000"/>
                <a:lumOff val="40000"/>
              </a:schemeClr>
            </a:solidFill>
            <a:tailEnd type="triangle"/>
          </a:ln>
          <a:effectLst/>
        </p:spPr>
        <p:style>
          <a:lnRef idx="3">
            <a:schemeClr val="accent3"/>
          </a:lnRef>
          <a:fillRef idx="0">
            <a:schemeClr val="accent3"/>
          </a:fillRef>
          <a:effectRef idx="2">
            <a:schemeClr val="accent3"/>
          </a:effectRef>
          <a:fontRef idx="minor">
            <a:schemeClr val="tx1"/>
          </a:fontRef>
        </p:style>
      </p:cxnSp>
      <p:sp>
        <p:nvSpPr>
          <p:cNvPr id="37" name="Google Shape;168;p3">
            <a:extLst>
              <a:ext uri="{FF2B5EF4-FFF2-40B4-BE49-F238E27FC236}">
                <a16:creationId xmlns:a16="http://schemas.microsoft.com/office/drawing/2014/main" id="{1BB411FB-D3AF-E91D-4E01-5895EB494699}"/>
              </a:ext>
            </a:extLst>
          </p:cNvPr>
          <p:cNvSpPr txBox="1"/>
          <p:nvPr/>
        </p:nvSpPr>
        <p:spPr>
          <a:xfrm>
            <a:off x="536991" y="3029895"/>
            <a:ext cx="868834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7021176" y="2978845"/>
            <a:ext cx="1153502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Servidor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(Server)</a:t>
            </a:r>
          </a:p>
        </p:txBody>
      </p:sp>
      <p:sp>
        <p:nvSpPr>
          <p:cNvPr id="39" name="Google Shape;168;p3">
            <a:extLst>
              <a:ext uri="{FF2B5EF4-FFF2-40B4-BE49-F238E27FC236}">
                <a16:creationId xmlns:a16="http://schemas.microsoft.com/office/drawing/2014/main" id="{22028EC0-4A47-9DA7-52B6-F0F2EEA4A67F}"/>
              </a:ext>
            </a:extLst>
          </p:cNvPr>
          <p:cNvSpPr txBox="1"/>
          <p:nvPr/>
        </p:nvSpPr>
        <p:spPr>
          <a:xfrm>
            <a:off x="3789432" y="2478939"/>
            <a:ext cx="1247175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Internet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1751812" y="1564764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819150" y="910674"/>
            <a:ext cx="219075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Client</a:t>
            </a:r>
          </a:p>
        </p:txBody>
      </p:sp>
    </p:spTree>
    <p:extLst>
      <p:ext uri="{BB962C8B-B14F-4D97-AF65-F5344CB8AC3E}">
        <p14:creationId xmlns:p14="http://schemas.microsoft.com/office/powerpoint/2010/main" val="3579040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5DB4FE85-627A-86A1-1A34-88739E6888D3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computadores</a:t>
            </a:r>
            <a:endParaRPr sz="240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9;p3">
            <a:extLst>
              <a:ext uri="{FF2B5EF4-FFF2-40B4-BE49-F238E27FC236}">
                <a16:creationId xmlns:a16="http://schemas.microsoft.com/office/drawing/2014/main" id="{90C1F393-E4E9-DBCE-2105-E8AB6FE988C4}"/>
              </a:ext>
            </a:extLst>
          </p:cNvPr>
          <p:cNvSpPr txBox="1"/>
          <p:nvPr/>
        </p:nvSpPr>
        <p:spPr>
          <a:xfrm>
            <a:off x="296582" y="615974"/>
            <a:ext cx="343497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1a </a:t>
            </a:r>
            <a:r>
              <a:rPr lang="en-US" sz="32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geração</a:t>
            </a:r>
            <a:endParaRPr sz="32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1" name="Google Shape;168;p3">
            <a:extLst>
              <a:ext uri="{FF2B5EF4-FFF2-40B4-BE49-F238E27FC236}">
                <a16:creationId xmlns:a16="http://schemas.microsoft.com/office/drawing/2014/main" id="{AA7C6D4D-D7F2-C228-E9C4-1460B01A1327}"/>
              </a:ext>
            </a:extLst>
          </p:cNvPr>
          <p:cNvSpPr txBox="1"/>
          <p:nvPr/>
        </p:nvSpPr>
        <p:spPr>
          <a:xfrm>
            <a:off x="4179525" y="3714466"/>
            <a:ext cx="2291125" cy="5016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indent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ENIAC (1946)</a:t>
            </a:r>
          </a:p>
        </p:txBody>
      </p:sp>
      <p:pic>
        <p:nvPicPr>
          <p:cNvPr id="2050" name="Picture 2" descr="Eniac - História e funcionamento do primeiro computador do mundo">
            <a:extLst>
              <a:ext uri="{FF2B5EF4-FFF2-40B4-BE49-F238E27FC236}">
                <a16:creationId xmlns:a16="http://schemas.microsoft.com/office/drawing/2014/main" id="{5BFB2540-E556-7EE4-DA36-ED7040FDD86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565" y="1584306"/>
            <a:ext cx="3624664" cy="2787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Angefferson System Network - Informática: INTERNET">
            <a:extLst>
              <a:ext uri="{FF2B5EF4-FFF2-40B4-BE49-F238E27FC236}">
                <a16:creationId xmlns:a16="http://schemas.microsoft.com/office/drawing/2014/main" id="{70776A6B-5F7A-793A-0977-E1706E65B6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30325" y="1038224"/>
            <a:ext cx="3906568" cy="25819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6324640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168;p3">
            <a:extLst>
              <a:ext uri="{FF2B5EF4-FFF2-40B4-BE49-F238E27FC236}">
                <a16:creationId xmlns:a16="http://schemas.microsoft.com/office/drawing/2014/main" id="{1AAEEA48-58CE-D56C-7B68-D32FB7D440D1}"/>
              </a:ext>
            </a:extLst>
          </p:cNvPr>
          <p:cNvSpPr txBox="1"/>
          <p:nvPr/>
        </p:nvSpPr>
        <p:spPr>
          <a:xfrm>
            <a:off x="1808088" y="4145745"/>
            <a:ext cx="1360385" cy="32890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1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b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1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(Client)</a:t>
            </a:r>
          </a:p>
        </p:txBody>
      </p:sp>
      <p:sp>
        <p:nvSpPr>
          <p:cNvPr id="18" name="Seta: para Baixo 17">
            <a:extLst>
              <a:ext uri="{FF2B5EF4-FFF2-40B4-BE49-F238E27FC236}">
                <a16:creationId xmlns:a16="http://schemas.microsoft.com/office/drawing/2014/main" id="{F8638034-8DA9-C1A8-15B1-D52547F6B856}"/>
              </a:ext>
            </a:extLst>
          </p:cNvPr>
          <p:cNvSpPr/>
          <p:nvPr/>
        </p:nvSpPr>
        <p:spPr>
          <a:xfrm>
            <a:off x="2270870" y="1731420"/>
            <a:ext cx="468603" cy="714714"/>
          </a:xfrm>
          <a:prstGeom prst="downArrow">
            <a:avLst>
              <a:gd name="adj1" fmla="val 50000"/>
              <a:gd name="adj2" fmla="val 71355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9" name="Google Shape;168;p3">
            <a:extLst>
              <a:ext uri="{FF2B5EF4-FFF2-40B4-BE49-F238E27FC236}">
                <a16:creationId xmlns:a16="http://schemas.microsoft.com/office/drawing/2014/main" id="{0DA19057-1BAE-C9DF-1550-84D84B5A7348}"/>
              </a:ext>
            </a:extLst>
          </p:cNvPr>
          <p:cNvSpPr txBox="1"/>
          <p:nvPr/>
        </p:nvSpPr>
        <p:spPr>
          <a:xfrm>
            <a:off x="1127782" y="967076"/>
            <a:ext cx="2754780" cy="7147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algn="ctr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Linguagens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executadas</a:t>
            </a:r>
            <a:r>
              <a:rPr lang="en-US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</a:t>
            </a:r>
            <a:r>
              <a:rPr lang="en-US" sz="20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cliente</a:t>
            </a:r>
            <a:endParaRPr lang="en-US" sz="20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317" y="2052853"/>
            <a:ext cx="898094" cy="8980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4F858E5D-2DA8-30B1-B47B-52AF211E1C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3401" y="2245825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2">
            <a:extLst>
              <a:ext uri="{FF2B5EF4-FFF2-40B4-BE49-F238E27FC236}">
                <a16:creationId xmlns:a16="http://schemas.microsoft.com/office/drawing/2014/main" id="{D3E945A4-773B-A639-E018-E97270B1D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0050" y="2801586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4">
            <a:extLst>
              <a:ext uri="{FF2B5EF4-FFF2-40B4-BE49-F238E27FC236}">
                <a16:creationId xmlns:a16="http://schemas.microsoft.com/office/drawing/2014/main" id="{A956AE4F-81FE-A442-BE43-DC853C476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3771" y="2767384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6">
            <a:extLst>
              <a:ext uri="{FF2B5EF4-FFF2-40B4-BE49-F238E27FC236}">
                <a16:creationId xmlns:a16="http://schemas.microsoft.com/office/drawing/2014/main" id="{4840D6B4-DBBF-8968-5CE4-AF3C10C4DD7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47389" y="3067156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ABC72B04-65C6-AE07-40FD-1CE6213452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3736" y="3056061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Google Shape;195;p5">
            <a:extLst>
              <a:ext uri="{FF2B5EF4-FFF2-40B4-BE49-F238E27FC236}">
                <a16:creationId xmlns:a16="http://schemas.microsoft.com/office/drawing/2014/main" id="{691B8632-FB51-DD5E-5A75-93FA8A723885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268586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5;p5">
            <a:extLst>
              <a:ext uri="{FF2B5EF4-FFF2-40B4-BE49-F238E27FC236}">
                <a16:creationId xmlns:a16="http://schemas.microsoft.com/office/drawing/2014/main" id="{07C59860-058B-AA6D-4CB8-57D73F6479C9}"/>
              </a:ext>
            </a:extLst>
          </p:cNvPr>
          <p:cNvSpPr txBox="1"/>
          <p:nvPr/>
        </p:nvSpPr>
        <p:spPr>
          <a:xfrm>
            <a:off x="435315" y="2100613"/>
            <a:ext cx="8395819" cy="61542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32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Resposta</a:t>
            </a:r>
            <a:r>
              <a:rPr lang="en-US" sz="32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: Sim!</a:t>
            </a:r>
          </a:p>
        </p:txBody>
      </p:sp>
      <p:sp>
        <p:nvSpPr>
          <p:cNvPr id="5" name="Google Shape;168;p3">
            <a:extLst>
              <a:ext uri="{FF2B5EF4-FFF2-40B4-BE49-F238E27FC236}">
                <a16:creationId xmlns:a16="http://schemas.microsoft.com/office/drawing/2014/main" id="{73D61382-9126-5D35-6583-81474387C4B0}"/>
              </a:ext>
            </a:extLst>
          </p:cNvPr>
          <p:cNvSpPr txBox="1"/>
          <p:nvPr/>
        </p:nvSpPr>
        <p:spPr>
          <a:xfrm>
            <a:off x="254675" y="1486814"/>
            <a:ext cx="711200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Ué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?!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Javascript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executa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dos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dois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lados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b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(Server-side e Client-side)?</a:t>
            </a:r>
          </a:p>
        </p:txBody>
      </p:sp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9" name="Google Shape;168;p3">
            <a:extLst>
              <a:ext uri="{FF2B5EF4-FFF2-40B4-BE49-F238E27FC236}">
                <a16:creationId xmlns:a16="http://schemas.microsoft.com/office/drawing/2014/main" id="{0BED3EA1-0CE9-B8CF-B0B6-7D41BE279270}"/>
              </a:ext>
            </a:extLst>
          </p:cNvPr>
          <p:cNvSpPr txBox="1"/>
          <p:nvPr/>
        </p:nvSpPr>
        <p:spPr>
          <a:xfrm>
            <a:off x="350370" y="3730964"/>
            <a:ext cx="2830980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????</a:t>
            </a:r>
          </a:p>
        </p:txBody>
      </p:sp>
    </p:spTree>
    <p:extLst>
      <p:ext uri="{BB962C8B-B14F-4D97-AF65-F5344CB8AC3E}">
        <p14:creationId xmlns:p14="http://schemas.microsoft.com/office/powerpoint/2010/main" val="1150057982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66341" y="1598768"/>
            <a:ext cx="1531260" cy="15312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96680" y="3347608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140F7B5F-25FB-4DAC-908E-C349710C81EC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F773AEF2-1086-E710-CB8C-1327E30F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51" y="1303121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B185219F-9306-423F-189A-15093077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7030" y="3347607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9244E12-84B7-7228-E631-AEC6EFF1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145" y="1852507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8C097065-254E-EA2D-567E-D909D7DC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90866" y="1818305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71C6C32E-A6B2-2BB4-B2ED-C665D6795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4484" y="2118077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318BD23-E615-B8C4-78DE-9C8F632E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831" y="2106982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>
            <a:extLst>
              <a:ext uri="{FF2B5EF4-FFF2-40B4-BE49-F238E27FC236}">
                <a16:creationId xmlns:a16="http://schemas.microsoft.com/office/drawing/2014/main" id="{6066A101-7021-B404-A293-8A918C493D9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9809" y="1964326"/>
            <a:ext cx="581130" cy="581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2" name="Picture 2" descr="V8 (JavaScript engine) - Wikipedia">
            <a:extLst>
              <a:ext uri="{FF2B5EF4-FFF2-40B4-BE49-F238E27FC236}">
                <a16:creationId xmlns:a16="http://schemas.microsoft.com/office/drawing/2014/main" id="{6FE0F1FC-2C9C-11BB-B036-5C81F7D636F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53074" y="1025709"/>
            <a:ext cx="690161" cy="6901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97BD10CF-4C82-EF8F-D228-A18544B7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30891" y="2076500"/>
            <a:ext cx="1531261" cy="4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26" name="Conector de Seta Reta 25">
            <a:extLst>
              <a:ext uri="{FF2B5EF4-FFF2-40B4-BE49-F238E27FC236}">
                <a16:creationId xmlns:a16="http://schemas.microsoft.com/office/drawing/2014/main" id="{52CB3268-4C4D-4C55-D294-01674201E4CF}"/>
              </a:ext>
            </a:extLst>
          </p:cNvPr>
          <p:cNvCxnSpPr>
            <a:cxnSpLocks/>
          </p:cNvCxnSpPr>
          <p:nvPr/>
        </p:nvCxnSpPr>
        <p:spPr>
          <a:xfrm flipV="1">
            <a:off x="2813262" y="1662616"/>
            <a:ext cx="378814" cy="3797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28" name="Conector de Seta Reta 27">
            <a:extLst>
              <a:ext uri="{FF2B5EF4-FFF2-40B4-BE49-F238E27FC236}">
                <a16:creationId xmlns:a16="http://schemas.microsoft.com/office/drawing/2014/main" id="{893684ED-5540-929F-B914-B63B4525C820}"/>
              </a:ext>
            </a:extLst>
          </p:cNvPr>
          <p:cNvCxnSpPr>
            <a:cxnSpLocks/>
          </p:cNvCxnSpPr>
          <p:nvPr/>
        </p:nvCxnSpPr>
        <p:spPr>
          <a:xfrm flipH="1" flipV="1">
            <a:off x="3604233" y="1677492"/>
            <a:ext cx="378814" cy="379781"/>
          </a:xfrm>
          <a:prstGeom prst="straightConnector1">
            <a:avLst/>
          </a:prstGeom>
          <a:ln>
            <a:tailEnd type="triangle"/>
          </a:ln>
          <a:effectLst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30" name="CaixaDeTexto 29">
            <a:extLst>
              <a:ext uri="{FF2B5EF4-FFF2-40B4-BE49-F238E27FC236}">
                <a16:creationId xmlns:a16="http://schemas.microsoft.com/office/drawing/2014/main" id="{87CD22D9-B05D-8634-C005-BFC2D7681E2D}"/>
              </a:ext>
            </a:extLst>
          </p:cNvPr>
          <p:cNvSpPr txBox="1"/>
          <p:nvPr/>
        </p:nvSpPr>
        <p:spPr>
          <a:xfrm>
            <a:off x="433352" y="4218612"/>
            <a:ext cx="4575174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dirty="0">
                <a:latin typeface="Calibri" panose="020F0502020204030204" pitchFamily="34" charset="0"/>
                <a:cs typeface="Calibri" panose="020F0502020204030204" pitchFamily="34" charset="0"/>
              </a:rPr>
              <a:t>https://v8.dev/</a:t>
            </a:r>
          </a:p>
        </p:txBody>
      </p:sp>
    </p:spTree>
    <p:extLst>
      <p:ext uri="{BB962C8B-B14F-4D97-AF65-F5344CB8AC3E}">
        <p14:creationId xmlns:p14="http://schemas.microsoft.com/office/powerpoint/2010/main" val="30552479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54" name="Picture 10" descr="ícone Servidor em WHCompare Isometric Web Hosting &amp; Servers">
            <a:extLst>
              <a:ext uri="{FF2B5EF4-FFF2-40B4-BE49-F238E27FC236}">
                <a16:creationId xmlns:a16="http://schemas.microsoft.com/office/drawing/2014/main" id="{D0ABE73F-CDBE-42C8-E89B-C7C5046AC7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87902" y="1372748"/>
            <a:ext cx="1262465" cy="12624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678" name="Picture 6">
            <a:extLst>
              <a:ext uri="{FF2B5EF4-FFF2-40B4-BE49-F238E27FC236}">
                <a16:creationId xmlns:a16="http://schemas.microsoft.com/office/drawing/2014/main" id="{5E489A26-F578-0EFE-1624-5449295082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38616" y="2742526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Google Shape;195;p5">
            <a:extLst>
              <a:ext uri="{FF2B5EF4-FFF2-40B4-BE49-F238E27FC236}">
                <a16:creationId xmlns:a16="http://schemas.microsoft.com/office/drawing/2014/main" id="{140F7B5F-25FB-4DAC-908E-C349710C81EC}"/>
              </a:ext>
            </a:extLst>
          </p:cNvPr>
          <p:cNvSpPr txBox="1"/>
          <p:nvPr/>
        </p:nvSpPr>
        <p:spPr>
          <a:xfrm>
            <a:off x="350370" y="27879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Client-Side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5" name="Picture 4" descr="Arquivos Digitais para Imprimir: Casamento- ANDRÉA CONVITES">
            <a:extLst>
              <a:ext uri="{FF2B5EF4-FFF2-40B4-BE49-F238E27FC236}">
                <a16:creationId xmlns:a16="http://schemas.microsoft.com/office/drawing/2014/main" id="{F773AEF2-1086-E710-CB8C-1327E30FB6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586" y="1074521"/>
            <a:ext cx="1903540" cy="190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B185219F-9306-423F-189A-15093077E4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3845" y="2709410"/>
            <a:ext cx="670581" cy="670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2">
            <a:extLst>
              <a:ext uri="{FF2B5EF4-FFF2-40B4-BE49-F238E27FC236}">
                <a16:creationId xmlns:a16="http://schemas.microsoft.com/office/drawing/2014/main" id="{B9244E12-84B7-7228-E631-AEC6EFF16F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180" y="1623907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" name="Picture 4">
            <a:extLst>
              <a:ext uri="{FF2B5EF4-FFF2-40B4-BE49-F238E27FC236}">
                <a16:creationId xmlns:a16="http://schemas.microsoft.com/office/drawing/2014/main" id="{8C097065-254E-EA2D-567E-D909D7DCED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7901" y="1589705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2" name="Picture 6">
            <a:extLst>
              <a:ext uri="{FF2B5EF4-FFF2-40B4-BE49-F238E27FC236}">
                <a16:creationId xmlns:a16="http://schemas.microsoft.com/office/drawing/2014/main" id="{71C6C32E-A6B2-2BB4-B2ED-C665D679558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61519" y="1889477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6318BD23-E615-B8C4-78DE-9C8F632EF2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07866" y="1878382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24" name="Picture 4">
            <a:extLst>
              <a:ext uri="{FF2B5EF4-FFF2-40B4-BE49-F238E27FC236}">
                <a16:creationId xmlns:a16="http://schemas.microsoft.com/office/drawing/2014/main" id="{97BD10CF-4C82-EF8F-D228-A18544B785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5190" y="3680003"/>
            <a:ext cx="1531261" cy="4120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>
            <a:extLst>
              <a:ext uri="{FF2B5EF4-FFF2-40B4-BE49-F238E27FC236}">
                <a16:creationId xmlns:a16="http://schemas.microsoft.com/office/drawing/2014/main" id="{3E28217A-2FA0-266F-C161-7A5817DA21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444" y="3681089"/>
            <a:ext cx="299770" cy="2997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extLst>
              <a:ext uri="{FF2B5EF4-FFF2-40B4-BE49-F238E27FC236}">
                <a16:creationId xmlns:a16="http://schemas.microsoft.com/office/drawing/2014/main" id="{B3DB0D7C-7FE2-DE5C-1DA2-14A7D4A8A3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5165" y="3646887"/>
            <a:ext cx="299772" cy="2997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6">
            <a:extLst>
              <a:ext uri="{FF2B5EF4-FFF2-40B4-BE49-F238E27FC236}">
                <a16:creationId xmlns:a16="http://schemas.microsoft.com/office/drawing/2014/main" id="{DAFFD858-3AE0-E022-C934-6F5450BE6B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28783" y="3946659"/>
            <a:ext cx="349004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10" descr="Safari Icon Vector Logo - Apple Safari Logo Png Clipart - Full Size Clipart  (#1102450) - PinClipart">
            <a:extLst>
              <a:ext uri="{FF2B5EF4-FFF2-40B4-BE49-F238E27FC236}">
                <a16:creationId xmlns:a16="http://schemas.microsoft.com/office/drawing/2014/main" id="{D59A948D-8B71-B038-1BD8-09C816ADC8A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5130" y="3935564"/>
            <a:ext cx="328905" cy="3289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Google Shape;168;p3">
            <a:extLst>
              <a:ext uri="{FF2B5EF4-FFF2-40B4-BE49-F238E27FC236}">
                <a16:creationId xmlns:a16="http://schemas.microsoft.com/office/drawing/2014/main" id="{4B3F2853-0EE3-A8E4-54A7-1546DAF1DACA}"/>
              </a:ext>
            </a:extLst>
          </p:cNvPr>
          <p:cNvSpPr txBox="1"/>
          <p:nvPr/>
        </p:nvSpPr>
        <p:spPr>
          <a:xfrm>
            <a:off x="719030" y="1075179"/>
            <a:ext cx="188209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Client-side</a:t>
            </a:r>
          </a:p>
        </p:txBody>
      </p:sp>
      <p:sp>
        <p:nvSpPr>
          <p:cNvPr id="30" name="Google Shape;168;p3">
            <a:extLst>
              <a:ext uri="{FF2B5EF4-FFF2-40B4-BE49-F238E27FC236}">
                <a16:creationId xmlns:a16="http://schemas.microsoft.com/office/drawing/2014/main" id="{7EAE68DB-C317-F9D7-6EC4-A056EA0AE9FB}"/>
              </a:ext>
            </a:extLst>
          </p:cNvPr>
          <p:cNvSpPr txBox="1"/>
          <p:nvPr/>
        </p:nvSpPr>
        <p:spPr>
          <a:xfrm>
            <a:off x="3032858" y="1072381"/>
            <a:ext cx="1882096" cy="185621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1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Server-side</a:t>
            </a:r>
          </a:p>
        </p:txBody>
      </p:sp>
    </p:spTree>
    <p:extLst>
      <p:ext uri="{BB962C8B-B14F-4D97-AF65-F5344CB8AC3E}">
        <p14:creationId xmlns:p14="http://schemas.microsoft.com/office/powerpoint/2010/main" val="27628474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5"/>
          <p:cNvSpPr txBox="1"/>
          <p:nvPr/>
        </p:nvSpPr>
        <p:spPr>
          <a:xfrm>
            <a:off x="565525" y="3874338"/>
            <a:ext cx="7410300" cy="398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//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Polêmico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? </a:t>
            </a:r>
            <a:r>
              <a:rPr lang="en-US" sz="2400" b="0" i="0" u="none" strike="noStrike" cap="none" dirty="0" err="1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Talvez</a:t>
            </a:r>
            <a:r>
              <a:rPr lang="en-US" sz="2400" b="0" i="0" u="none" strike="noStrike" cap="none" dirty="0">
                <a:solidFill>
                  <a:srgbClr val="A5A5A5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sz="1400" b="1" i="0" u="none" strike="noStrike" cap="none" dirty="0">
              <a:solidFill>
                <a:srgbClr val="A5A5A5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5" name="Google Shape;195;p5"/>
          <p:cNvSpPr txBox="1"/>
          <p:nvPr/>
        </p:nvSpPr>
        <p:spPr>
          <a:xfrm>
            <a:off x="565522" y="870463"/>
            <a:ext cx="7651377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Etapa 04 –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Linguagens</a:t>
            </a:r>
            <a:r>
              <a:rPr lang="en-US" sz="24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endParaRPr sz="24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6" name="Google Shape;196;p5"/>
          <p:cNvSpPr txBox="1"/>
          <p:nvPr/>
        </p:nvSpPr>
        <p:spPr>
          <a:xfrm>
            <a:off x="565525" y="161411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Afinal, HTML é linguagem de programação?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197" name="Google Shape;197;p5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577399031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0" name="Google Shape;168;p3">
            <a:extLst>
              <a:ext uri="{FF2B5EF4-FFF2-40B4-BE49-F238E27FC236}">
                <a16:creationId xmlns:a16="http://schemas.microsoft.com/office/drawing/2014/main" id="{8CED2476-A0A0-6981-BF44-20F3BD75A742}"/>
              </a:ext>
            </a:extLst>
          </p:cNvPr>
          <p:cNvSpPr txBox="1"/>
          <p:nvPr/>
        </p:nvSpPr>
        <p:spPr>
          <a:xfrm>
            <a:off x="257735" y="957801"/>
            <a:ext cx="8628530" cy="33421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1" indent="-457200">
              <a:spcAft>
                <a:spcPts val="120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HTML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linguagem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programação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!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HTML é um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marcação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Textos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delimitados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por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o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navegador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consegue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interpretar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  <a:p>
            <a:pPr marL="533400" marR="0" lvl="1" indent="-457200" rtl="0">
              <a:lnSpc>
                <a:spcPct val="100000"/>
              </a:lnSpc>
              <a:spcBef>
                <a:spcPts val="0"/>
              </a:spcBef>
              <a:spcAft>
                <a:spcPts val="1200"/>
              </a:spcAft>
              <a:buClr>
                <a:srgbClr val="000000"/>
              </a:buClr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destes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delimitadores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tem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uma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função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comportamento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específico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78570396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2300B97B-349F-796D-93FA-4B72EEF08811}"/>
              </a:ext>
            </a:extLst>
          </p:cNvPr>
          <p:cNvSpPr txBox="1"/>
          <p:nvPr/>
        </p:nvSpPr>
        <p:spPr>
          <a:xfrm>
            <a:off x="257735" y="952150"/>
            <a:ext cx="8628530" cy="60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1" indent="-457200">
              <a:spcAft>
                <a:spcPts val="120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CSV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também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é um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arquivo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marcação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DD902920-4EAE-FA87-ADD1-35AC97957AB2}"/>
              </a:ext>
            </a:extLst>
          </p:cNvPr>
          <p:cNvSpPr txBox="1"/>
          <p:nvPr/>
        </p:nvSpPr>
        <p:spPr>
          <a:xfrm>
            <a:off x="585320" y="2292351"/>
            <a:ext cx="6806080" cy="17140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>
              <a:spcAft>
                <a:spcPts val="1200"/>
              </a:spcAft>
              <a:buSzPts val="1600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</a:t>
            </a:r>
            <a:r>
              <a:rPr lang="en-US" sz="2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Nome</a:t>
            </a:r>
            <a:r>
              <a:rPr lang="en-US" sz="2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Idade</a:t>
            </a:r>
            <a:r>
              <a:rPr lang="en-US" sz="2800" dirty="0" err="1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Email</a:t>
            </a:r>
            <a:b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Maria Lucia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43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maria@dio.me</a:t>
            </a:r>
            <a:b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Jorge Almeida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23</a:t>
            </a:r>
            <a:r>
              <a:rPr lang="en-US" sz="2800" dirty="0">
                <a:solidFill>
                  <a:srgbClr val="FF0000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jorge@dio.me</a:t>
            </a:r>
          </a:p>
        </p:txBody>
      </p:sp>
      <p:sp>
        <p:nvSpPr>
          <p:cNvPr id="2" name="Seta: para Baixo 1">
            <a:extLst>
              <a:ext uri="{FF2B5EF4-FFF2-40B4-BE49-F238E27FC236}">
                <a16:creationId xmlns:a16="http://schemas.microsoft.com/office/drawing/2014/main" id="{65CD1435-73C5-0D65-4AE8-2F9F604B0799}"/>
              </a:ext>
            </a:extLst>
          </p:cNvPr>
          <p:cNvSpPr/>
          <p:nvPr/>
        </p:nvSpPr>
        <p:spPr>
          <a:xfrm>
            <a:off x="781050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3" name="Seta: para Baixo 12">
            <a:extLst>
              <a:ext uri="{FF2B5EF4-FFF2-40B4-BE49-F238E27FC236}">
                <a16:creationId xmlns:a16="http://schemas.microsoft.com/office/drawing/2014/main" id="{7F34BE31-10F4-8D4E-5906-97B2D5671F87}"/>
              </a:ext>
            </a:extLst>
          </p:cNvPr>
          <p:cNvSpPr/>
          <p:nvPr/>
        </p:nvSpPr>
        <p:spPr>
          <a:xfrm>
            <a:off x="1425575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Seta: para Baixo 13">
            <a:extLst>
              <a:ext uri="{FF2B5EF4-FFF2-40B4-BE49-F238E27FC236}">
                <a16:creationId xmlns:a16="http://schemas.microsoft.com/office/drawing/2014/main" id="{470556D1-64E9-E137-8214-CF7BDE3CC64B}"/>
              </a:ext>
            </a:extLst>
          </p:cNvPr>
          <p:cNvSpPr/>
          <p:nvPr/>
        </p:nvSpPr>
        <p:spPr>
          <a:xfrm>
            <a:off x="2378075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Seta: para Baixo 14">
            <a:extLst>
              <a:ext uri="{FF2B5EF4-FFF2-40B4-BE49-F238E27FC236}">
                <a16:creationId xmlns:a16="http://schemas.microsoft.com/office/drawing/2014/main" id="{0535EFA9-B4A0-0F6D-29EE-E23EABDC3A3B}"/>
              </a:ext>
            </a:extLst>
          </p:cNvPr>
          <p:cNvSpPr/>
          <p:nvPr/>
        </p:nvSpPr>
        <p:spPr>
          <a:xfrm>
            <a:off x="3244850" y="2023316"/>
            <a:ext cx="241300" cy="406400"/>
          </a:xfrm>
          <a:prstGeom prst="downArrow">
            <a:avLst>
              <a:gd name="adj1" fmla="val 50000"/>
              <a:gd name="adj2" fmla="val 80263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8064510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Google Shape;195;p5">
            <a:extLst>
              <a:ext uri="{FF2B5EF4-FFF2-40B4-BE49-F238E27FC236}">
                <a16:creationId xmlns:a16="http://schemas.microsoft.com/office/drawing/2014/main" id="{3FCDCE8A-803B-DAA6-7DF0-31656241DCEB}"/>
              </a:ext>
            </a:extLst>
          </p:cNvPr>
          <p:cNvSpPr txBox="1"/>
          <p:nvPr/>
        </p:nvSpPr>
        <p:spPr>
          <a:xfrm>
            <a:off x="350370" y="348642"/>
            <a:ext cx="74103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HTML é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linguagem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2400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programação</a:t>
            </a:r>
            <a:r>
              <a:rPr lang="en-US" sz="2400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2400" i="1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6" name="Google Shape;168;p3">
            <a:extLst>
              <a:ext uri="{FF2B5EF4-FFF2-40B4-BE49-F238E27FC236}">
                <a16:creationId xmlns:a16="http://schemas.microsoft.com/office/drawing/2014/main" id="{2300B97B-349F-796D-93FA-4B72EEF08811}"/>
              </a:ext>
            </a:extLst>
          </p:cNvPr>
          <p:cNvSpPr txBox="1"/>
          <p:nvPr/>
        </p:nvSpPr>
        <p:spPr>
          <a:xfrm>
            <a:off x="257735" y="952150"/>
            <a:ext cx="8628530" cy="60350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533400" lvl="1" indent="-457200">
              <a:spcAft>
                <a:spcPts val="1200"/>
              </a:spcAft>
              <a:buSzPts val="1600"/>
              <a:buFont typeface="Arial" panose="020B0604020202020204" pitchFamily="34" charset="0"/>
              <a:buChar char="•"/>
            </a:pP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Exemplo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HTML</a:t>
            </a:r>
          </a:p>
        </p:txBody>
      </p:sp>
      <p:sp>
        <p:nvSpPr>
          <p:cNvPr id="7" name="Google Shape;168;p3">
            <a:extLst>
              <a:ext uri="{FF2B5EF4-FFF2-40B4-BE49-F238E27FC236}">
                <a16:creationId xmlns:a16="http://schemas.microsoft.com/office/drawing/2014/main" id="{DD902920-4EAE-FA87-ADD1-35AC97957AB2}"/>
              </a:ext>
            </a:extLst>
          </p:cNvPr>
          <p:cNvSpPr txBox="1"/>
          <p:nvPr/>
        </p:nvSpPr>
        <p:spPr>
          <a:xfrm>
            <a:off x="730924" y="1253904"/>
            <a:ext cx="7905075" cy="337829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&lt;p&gt;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 Eu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curto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demais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&lt;strong&gt;&lt;</a:t>
            </a:r>
            <a:r>
              <a:rPr lang="en-US" sz="28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8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DIO!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&lt;/</a:t>
            </a:r>
            <a:r>
              <a:rPr lang="en-US" sz="2800" dirty="0" err="1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i</a:t>
            </a: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&gt;&lt;/strong&gt;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rgbClr val="00B0F0"/>
                </a:solidFill>
                <a:latin typeface="Calibri"/>
                <a:ea typeface="Calibri"/>
                <a:cs typeface="Calibri"/>
                <a:sym typeface="Calibri"/>
              </a:rPr>
              <a:t>&lt;/p&gt;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Resultado</a:t>
            </a: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76200" lvl="1">
              <a:spcAft>
                <a:spcPts val="1200"/>
              </a:spcAft>
              <a:buSzPts val="1600"/>
            </a:pP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Eu </a:t>
            </a:r>
            <a:r>
              <a:rPr lang="en-US" sz="2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curto</a:t>
            </a: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demais</a:t>
            </a:r>
            <a:r>
              <a:rPr lang="en-US" sz="2800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 a </a:t>
            </a:r>
            <a:r>
              <a:rPr lang="en-US" sz="2800" b="1" i="1" dirty="0">
                <a:solidFill>
                  <a:schemeClr val="tx1"/>
                </a:solidFill>
                <a:latin typeface="Calibri"/>
                <a:ea typeface="Calibri"/>
                <a:cs typeface="Calibri"/>
                <a:sym typeface="Calibri"/>
              </a:rPr>
              <a:t>DIO!</a:t>
            </a:r>
          </a:p>
        </p:txBody>
      </p:sp>
    </p:spTree>
    <p:extLst>
      <p:ext uri="{BB962C8B-B14F-4D97-AF65-F5344CB8AC3E}">
        <p14:creationId xmlns:p14="http://schemas.microsoft.com/office/powerpoint/2010/main" val="1213040794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g116d3f5ae16_1_6"/>
          <p:cNvSpPr txBox="1"/>
          <p:nvPr/>
        </p:nvSpPr>
        <p:spPr>
          <a:xfrm>
            <a:off x="518460" y="317682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39" name="Google Shape;239;g116d3f5ae16_1_6"/>
          <p:cNvSpPr txBox="1"/>
          <p:nvPr/>
        </p:nvSpPr>
        <p:spPr>
          <a:xfrm>
            <a:off x="596572" y="1446103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1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0" name="Google Shape;240;g116d3f5ae16_1_6"/>
          <p:cNvSpPr/>
          <p:nvPr/>
        </p:nvSpPr>
        <p:spPr>
          <a:xfrm>
            <a:off x="1952169" y="1475631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História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Web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" name="Google Shape;239;g116d3f5ae16_1_6">
            <a:extLst>
              <a:ext uri="{FF2B5EF4-FFF2-40B4-BE49-F238E27FC236}">
                <a16:creationId xmlns:a16="http://schemas.microsoft.com/office/drawing/2014/main" id="{42036D54-3D9E-656A-910A-FC7EAB02E47C}"/>
              </a:ext>
            </a:extLst>
          </p:cNvPr>
          <p:cNvSpPr txBox="1"/>
          <p:nvPr/>
        </p:nvSpPr>
        <p:spPr>
          <a:xfrm>
            <a:off x="596572" y="2027604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2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" name="Google Shape;240;g116d3f5ae16_1_6">
            <a:extLst>
              <a:ext uri="{FF2B5EF4-FFF2-40B4-BE49-F238E27FC236}">
                <a16:creationId xmlns:a16="http://schemas.microsoft.com/office/drawing/2014/main" id="{53FB9CC8-B7D7-3287-64D7-C0CB5EFCC63F}"/>
              </a:ext>
            </a:extLst>
          </p:cNvPr>
          <p:cNvSpPr/>
          <p:nvPr/>
        </p:nvSpPr>
        <p:spPr>
          <a:xfrm>
            <a:off x="1952169" y="2057132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Clients?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" name="Google Shape;239;g116d3f5ae16_1_6">
            <a:extLst>
              <a:ext uri="{FF2B5EF4-FFF2-40B4-BE49-F238E27FC236}">
                <a16:creationId xmlns:a16="http://schemas.microsoft.com/office/drawing/2014/main" id="{F67F9E80-9665-43B1-986D-34F864CC9444}"/>
              </a:ext>
            </a:extLst>
          </p:cNvPr>
          <p:cNvSpPr txBox="1"/>
          <p:nvPr/>
        </p:nvSpPr>
        <p:spPr>
          <a:xfrm>
            <a:off x="596572" y="2587935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3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240;g116d3f5ae16_1_6">
            <a:extLst>
              <a:ext uri="{FF2B5EF4-FFF2-40B4-BE49-F238E27FC236}">
                <a16:creationId xmlns:a16="http://schemas.microsoft.com/office/drawing/2014/main" id="{E9BE1CD5-9EFC-518D-0253-1861D01CD6F5}"/>
              </a:ext>
            </a:extLst>
          </p:cNvPr>
          <p:cNvSpPr/>
          <p:nvPr/>
        </p:nvSpPr>
        <p:spPr>
          <a:xfrm>
            <a:off x="1952169" y="2617463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 que </a:t>
            </a:r>
            <a:r>
              <a:rPr lang="en-US" sz="2000" strike="sngStrik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são</a:t>
            </a:r>
            <a:r>
              <a:rPr lang="en-US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Servers?</a:t>
            </a:r>
            <a:endParaRPr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" name="Google Shape;239;g116d3f5ae16_1_6">
            <a:extLst>
              <a:ext uri="{FF2B5EF4-FFF2-40B4-BE49-F238E27FC236}">
                <a16:creationId xmlns:a16="http://schemas.microsoft.com/office/drawing/2014/main" id="{028A0BF6-74D2-248C-8F0F-3EB3CD87C113}"/>
              </a:ext>
            </a:extLst>
          </p:cNvPr>
          <p:cNvSpPr txBox="1"/>
          <p:nvPr/>
        </p:nvSpPr>
        <p:spPr>
          <a:xfrm>
            <a:off x="596572" y="3162457"/>
            <a:ext cx="1284717" cy="453754"/>
          </a:xfrm>
          <a:prstGeom prst="rect">
            <a:avLst/>
          </a:prstGeom>
          <a:solidFill>
            <a:srgbClr val="EA4E6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1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rPr lang="en-US" sz="2400" i="0" u="none" strike="sngStrike" cap="non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Etapa </a:t>
            </a:r>
            <a:r>
              <a:rPr lang="en-US" sz="2400" strike="sngStrike" dirty="0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4</a:t>
            </a:r>
            <a:endParaRPr sz="2400" i="0" u="none" strike="sngStrike" cap="none" dirty="0">
              <a:solidFill>
                <a:srgbClr val="595959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" name="Google Shape;240;g116d3f5ae16_1_6">
            <a:extLst>
              <a:ext uri="{FF2B5EF4-FFF2-40B4-BE49-F238E27FC236}">
                <a16:creationId xmlns:a16="http://schemas.microsoft.com/office/drawing/2014/main" id="{8CF89EAE-47D0-47F0-BD08-BD310981BE69}"/>
              </a:ext>
            </a:extLst>
          </p:cNvPr>
          <p:cNvSpPr/>
          <p:nvPr/>
        </p:nvSpPr>
        <p:spPr>
          <a:xfrm>
            <a:off x="1952169" y="3191985"/>
            <a:ext cx="5747991" cy="3637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marR="0" lvl="0" indent="-4572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lang="pt-BR" sz="2000" strike="sngStrik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Sobre linguagens de programação web</a:t>
            </a:r>
            <a:endParaRPr lang="pt-BR" sz="2000" u="none" strike="sng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135434997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p14"/>
          <p:cNvSpPr txBox="1"/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Obrigado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!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4" name="Google Shape;284;p14"/>
          <p:cNvPicPr preferRelativeResize="0"/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Google Shape;154;p2">
            <a:extLst>
              <a:ext uri="{FF2B5EF4-FFF2-40B4-BE49-F238E27FC236}">
                <a16:creationId xmlns:a16="http://schemas.microsoft.com/office/drawing/2014/main" id="{673F20ED-EA6B-6BC5-7526-7B343B272C51}"/>
              </a:ext>
            </a:extLst>
          </p:cNvPr>
          <p:cNvSpPr txBox="1"/>
          <p:nvPr/>
        </p:nvSpPr>
        <p:spPr>
          <a:xfrm>
            <a:off x="1162075" y="2377198"/>
            <a:ext cx="6761700" cy="127410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0" u="none" strike="noStrike" cap="none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diogomainardes.dev</a:t>
            </a:r>
            <a:b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linkedin.com/in/</a:t>
            </a:r>
            <a:r>
              <a:rPr lang="en-US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diogomainardes</a:t>
            </a:r>
            <a:b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lang="en-US" sz="2400" b="1" dirty="0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twitch.tv/</a:t>
            </a:r>
            <a:r>
              <a:rPr lang="en-US" sz="2400" b="1" dirty="0" err="1">
                <a:solidFill>
                  <a:schemeClr val="bg1"/>
                </a:solidFill>
                <a:latin typeface="Calibri"/>
                <a:ea typeface="Calibri"/>
                <a:cs typeface="Calibri"/>
                <a:sym typeface="Calibri"/>
              </a:rPr>
              <a:t>dimmbr</a:t>
            </a:r>
            <a:endParaRPr lang="en-US" sz="2400" b="1" dirty="0">
              <a:solidFill>
                <a:schemeClr val="bg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01E48B58A68BE64E9120D347E3E06B3A" ma:contentTypeVersion="15" ma:contentTypeDescription="Crie um novo documento." ma:contentTypeScope="" ma:versionID="b5045d34f54d00713f1d3c8a948584d5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393f5ed8fbc70cc4225b4f59a31ebb55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Marcações de imagem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FBE04331-6E34-453F-A265-6024BCDBAC71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C97572E0-896D-43F8-A07F-15D5B92B539F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customXml/itemProps3.xml><?xml version="1.0" encoding="utf-8"?>
<ds:datastoreItem xmlns:ds="http://schemas.openxmlformats.org/officeDocument/2006/customXml" ds:itemID="{54E3F3C7-389B-4C72-9EF8-D72656CF6E8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2992</TotalTime>
  <Words>2138</Words>
  <Application>Microsoft Office PowerPoint</Application>
  <PresentationFormat>Apresentação na tela (16:9)</PresentationFormat>
  <Paragraphs>430</Paragraphs>
  <Slides>99</Slides>
  <Notes>99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99</vt:i4>
      </vt:variant>
    </vt:vector>
  </HeadingPairs>
  <TitlesOfParts>
    <vt:vector size="100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Diogo Medeiros Mainardes</cp:lastModifiedBy>
  <cp:revision>13</cp:revision>
  <dcterms:modified xsi:type="dcterms:W3CDTF">2024-10-03T22:50:22Z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